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09" r:id="rId2"/>
    <p:sldId id="259" r:id="rId3"/>
    <p:sldId id="257" r:id="rId4"/>
    <p:sldId id="260" r:id="rId5"/>
    <p:sldId id="262" r:id="rId6"/>
    <p:sldId id="261" r:id="rId7"/>
    <p:sldId id="264" r:id="rId8"/>
    <p:sldId id="299" r:id="rId9"/>
    <p:sldId id="308" r:id="rId10"/>
    <p:sldId id="266" r:id="rId11"/>
    <p:sldId id="307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268" r:id="rId22"/>
    <p:sldId id="298" r:id="rId23"/>
    <p:sldId id="270" r:id="rId24"/>
    <p:sldId id="265" r:id="rId25"/>
    <p:sldId id="279" r:id="rId26"/>
    <p:sldId id="280" r:id="rId27"/>
    <p:sldId id="267" r:id="rId28"/>
    <p:sldId id="285" r:id="rId29"/>
    <p:sldId id="282" r:id="rId30"/>
    <p:sldId id="284" r:id="rId31"/>
    <p:sldId id="283" r:id="rId32"/>
    <p:sldId id="288" r:id="rId33"/>
    <p:sldId id="289" r:id="rId34"/>
    <p:sldId id="287" r:id="rId35"/>
    <p:sldId id="290" r:id="rId36"/>
    <p:sldId id="291" r:id="rId37"/>
    <p:sldId id="292" r:id="rId38"/>
    <p:sldId id="310" r:id="rId39"/>
    <p:sldId id="311" r:id="rId40"/>
    <p:sldId id="312" r:id="rId41"/>
    <p:sldId id="313" r:id="rId42"/>
    <p:sldId id="269" r:id="rId43"/>
    <p:sldId id="305" r:id="rId44"/>
    <p:sldId id="314" r:id="rId45"/>
    <p:sldId id="315" r:id="rId46"/>
    <p:sldId id="29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74" autoAdjust="0"/>
    <p:restoredTop sz="96625" autoAdjust="0"/>
  </p:normalViewPr>
  <p:slideViewPr>
    <p:cSldViewPr snapToGrid="0">
      <p:cViewPr>
        <p:scale>
          <a:sx n="70" d="100"/>
          <a:sy n="70" d="100"/>
        </p:scale>
        <p:origin x="-246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1056" y="1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thiết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hài</a:t>
            </a:r>
            <a:r>
              <a:rPr lang="en-US" dirty="0" smtClean="0"/>
              <a:t> </a:t>
            </a:r>
            <a:r>
              <a:rPr lang="en-US" dirty="0" err="1" smtClean="0"/>
              <a:t>lòng</a:t>
            </a:r>
            <a:r>
              <a:rPr lang="en-US" dirty="0" smtClean="0"/>
              <a:t> </a:t>
            </a:r>
            <a:r>
              <a:rPr lang="en-US" dirty="0" err="1" smtClean="0"/>
              <a:t>tổng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/>
          </a:p>
        </c:rich>
      </c:tx>
      <c:layout>
        <c:manualLayout>
          <c:xMode val="edge"/>
          <c:yMode val="edge"/>
          <c:x val="9.9779701133005605E-2"/>
          <c:y val="2.8239958485037402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Bệnh nhân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%  hài lòng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0.19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Khách hàng cao cấp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%  hài lòng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4693888"/>
        <c:axId val="124699776"/>
      </c:barChart>
      <c:catAx>
        <c:axId val="124693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4699776"/>
        <c:crosses val="autoZero"/>
        <c:auto val="1"/>
        <c:lblAlgn val="ctr"/>
        <c:lblOffset val="100"/>
        <c:noMultiLvlLbl val="0"/>
      </c:catAx>
      <c:valAx>
        <c:axId val="12469977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469388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Impact</a:t>
            </a:r>
            <a:r>
              <a:rPr lang="en-US" baseline="0" dirty="0" smtClean="0"/>
              <a:t> on Overall Satisfaction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3188716285447601E-2"/>
          <c:y val="0.28683607665970301"/>
          <c:w val="0.94975778138153"/>
          <c:h val="0.556032326316472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Tất cả bệnh nhân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Thiết bị</c:v>
                </c:pt>
                <c:pt idx="1">
                  <c:v>Bác sỹ và điều dưỡng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 formatCode="0%">
                  <c:v>0.19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Nội trú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Thiết bị</c:v>
                </c:pt>
                <c:pt idx="1">
                  <c:v>Bác sỹ và điều dưỡng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1">
                  <c:v>0.34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Ngoại trú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Thiết bị</c:v>
                </c:pt>
                <c:pt idx="1">
                  <c:v>Bác sỹ và điều dưỡng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1">
                  <c:v>0.5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Cấp cứu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Thiết bị</c:v>
                </c:pt>
                <c:pt idx="1">
                  <c:v>Bác sỹ và điều dưỡng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1">
                  <c:v>0.43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212544"/>
        <c:axId val="127226624"/>
      </c:barChart>
      <c:catAx>
        <c:axId val="127212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27226624"/>
        <c:crosses val="autoZero"/>
        <c:auto val="1"/>
        <c:lblAlgn val="ctr"/>
        <c:lblOffset val="100"/>
        <c:noMultiLvlLbl val="0"/>
      </c:catAx>
      <c:valAx>
        <c:axId val="1272266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21254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Khuyến cáo của WHO 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Sound Level in Patient Rooms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Đánh thức người đang ngủ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Sound Level in Patient Rooms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Mức độ âm thanh TB trong BV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Sound Level in Patient Rooms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Mức âm thanh đỉnh điểm ban ngày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Sound Level in Patient Rooms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27400576"/>
        <c:axId val="127271680"/>
      </c:barChart>
      <c:catAx>
        <c:axId val="12740057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vi-VN" dirty="0" smtClean="0"/>
                  <a:t>Mức âm thanh trong phòng bệnh</a:t>
                </a:r>
                <a:endParaRPr lang="en-US" dirty="0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127271680"/>
        <c:crosses val="autoZero"/>
        <c:auto val="1"/>
        <c:lblAlgn val="ctr"/>
        <c:lblOffset val="100"/>
        <c:noMultiLvlLbl val="0"/>
      </c:catAx>
      <c:valAx>
        <c:axId val="127271680"/>
        <c:scaling>
          <c:orientation val="minMax"/>
          <c:max val="82"/>
          <c:min val="0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Decibels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7400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4365306654487901E-2"/>
          <c:y val="0.18469559647441799"/>
          <c:w val="0.95769885350057404"/>
          <c:h val="0.545490504148074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Các nguồn gây nhiễu tiếng ồn  được báo cáo bởi bệnh nhân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Nhân viên nói chuyện</c:v>
                </c:pt>
                <c:pt idx="1">
                  <c:v>Bạn cùng phòng bệnh</c:v>
                </c:pt>
                <c:pt idx="2">
                  <c:v>Báo động</c:v>
                </c:pt>
                <c:pt idx="3">
                  <c:v>Hệ thống liên lạc</c:v>
                </c:pt>
                <c:pt idx="4">
                  <c:v>Máy nhắn tin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0.65</c:v>
                </c:pt>
                <c:pt idx="1">
                  <c:v>0.54</c:v>
                </c:pt>
                <c:pt idx="2">
                  <c:v>0.42</c:v>
                </c:pt>
                <c:pt idx="3">
                  <c:v>0.39</c:v>
                </c:pt>
                <c:pt idx="4">
                  <c:v>0.38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7514496"/>
        <c:axId val="127517440"/>
      </c:barChart>
      <c:catAx>
        <c:axId val="127514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7517440"/>
        <c:crosses val="autoZero"/>
        <c:auto val="1"/>
        <c:lblAlgn val="ctr"/>
        <c:lblOffset val="100"/>
        <c:noMultiLvlLbl val="0"/>
      </c:catAx>
      <c:valAx>
        <c:axId val="12751744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5144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1773272516360901"/>
          <c:y val="0.90701801027124096"/>
          <c:w val="0.68226727483639005"/>
          <c:h val="9.055981213260699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9063F-1B81-8F45-9079-4808FA7603D1}" type="doc">
      <dgm:prSet loTypeId="urn:microsoft.com/office/officeart/2005/8/layout/equation2" loCatId="" qsTypeId="urn:microsoft.com/office/officeart/2005/8/quickstyle/simple4" qsCatId="simple" csTypeId="urn:microsoft.com/office/officeart/2005/8/colors/accent6_2" csCatId="accent6" phldr="1"/>
      <dgm:spPr/>
    </dgm:pt>
    <dgm:pt modelId="{A37E0449-4B3E-3B42-AA0A-E3232F0B7899}">
      <dgm:prSet phldrT="[Text]"/>
      <dgm:spPr/>
      <dgm:t>
        <a:bodyPr/>
        <a:lstStyle/>
        <a:p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Thiết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kế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chức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năng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ED4401-092D-1048-9DD2-FD384673D453}" type="parTrans" cxnId="{F3AFDDFA-CCEB-3E47-B3EA-9BA7A3E49645}">
      <dgm:prSet/>
      <dgm:spPr/>
      <dgm:t>
        <a:bodyPr/>
        <a:lstStyle/>
        <a:p>
          <a:endParaRPr lang="en-US"/>
        </a:p>
      </dgm:t>
    </dgm:pt>
    <dgm:pt modelId="{095E8BAD-5B73-C54A-8348-8F8CDA7996ED}" type="sibTrans" cxnId="{F3AFDDFA-CCEB-3E47-B3EA-9BA7A3E49645}">
      <dgm:prSet/>
      <dgm:spPr/>
      <dgm:t>
        <a:bodyPr/>
        <a:lstStyle/>
        <a:p>
          <a:endParaRPr lang="en-US"/>
        </a:p>
      </dgm:t>
    </dgm:pt>
    <dgm:pt modelId="{F4E9A3CA-805A-6E47-A2B7-C9FE083C1AB5}">
      <dgm:prSet phldrT="[Text]"/>
      <dgm:spPr/>
      <dgm:t>
        <a:bodyPr/>
        <a:lstStyle/>
        <a:p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Thiết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kế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vật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lý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EFDAAB-7E48-3C41-AD8D-22B105B280D5}" type="parTrans" cxnId="{4AD27C7F-653C-F748-AE96-A872610255BE}">
      <dgm:prSet/>
      <dgm:spPr/>
      <dgm:t>
        <a:bodyPr/>
        <a:lstStyle/>
        <a:p>
          <a:endParaRPr lang="en-US"/>
        </a:p>
      </dgm:t>
    </dgm:pt>
    <dgm:pt modelId="{619EAB7B-5CF3-7549-A1F4-927301A97F15}" type="sibTrans" cxnId="{4AD27C7F-653C-F748-AE96-A872610255BE}">
      <dgm:prSet/>
      <dgm:spPr/>
      <dgm:t>
        <a:bodyPr/>
        <a:lstStyle/>
        <a:p>
          <a:endParaRPr lang="en-US"/>
        </a:p>
      </dgm:t>
    </dgm:pt>
    <dgm:pt modelId="{51F86E2B-EF3A-AE40-99EE-3049A480052A}">
      <dgm:prSet phldrT="[Text]"/>
      <dgm:spPr/>
      <dgm:t>
        <a:bodyPr/>
        <a:lstStyle/>
        <a:p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Tầm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 smtClean="0">
              <a:latin typeface="Arial" panose="020B0604020202020204" pitchFamily="34" charset="0"/>
              <a:cs typeface="Arial" panose="020B0604020202020204" pitchFamily="34" charset="0"/>
            </a:rPr>
            <a:t>nhìn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4D94D9-2AFA-2045-B1C2-7FF009B0FF17}" type="parTrans" cxnId="{8F57843C-5C21-FD44-95E3-2D4EEA99C150}">
      <dgm:prSet/>
      <dgm:spPr/>
      <dgm:t>
        <a:bodyPr/>
        <a:lstStyle/>
        <a:p>
          <a:endParaRPr lang="en-US"/>
        </a:p>
      </dgm:t>
    </dgm:pt>
    <dgm:pt modelId="{6466ABF6-3E94-9A4F-83AD-B10006DE156E}" type="sibTrans" cxnId="{8F57843C-5C21-FD44-95E3-2D4EEA99C150}">
      <dgm:prSet/>
      <dgm:spPr/>
      <dgm:t>
        <a:bodyPr/>
        <a:lstStyle/>
        <a:p>
          <a:endParaRPr lang="en-US"/>
        </a:p>
      </dgm:t>
    </dgm:pt>
    <dgm:pt modelId="{46D54D5F-7196-8C4F-898D-1F729D86619D}" type="pres">
      <dgm:prSet presAssocID="{2D79063F-1B81-8F45-9079-4808FA7603D1}" presName="Name0" presStyleCnt="0">
        <dgm:presLayoutVars>
          <dgm:dir val="rev"/>
          <dgm:resizeHandles val="exact"/>
        </dgm:presLayoutVars>
      </dgm:prSet>
      <dgm:spPr/>
    </dgm:pt>
    <dgm:pt modelId="{C54B95B5-6C0A-BD40-8402-6F0B40DDB2B0}" type="pres">
      <dgm:prSet presAssocID="{2D79063F-1B81-8F45-9079-4808FA7603D1}" presName="vNodes" presStyleCnt="0"/>
      <dgm:spPr/>
    </dgm:pt>
    <dgm:pt modelId="{C6BD9F1A-8468-944E-82C0-F44E91DA662D}" type="pres">
      <dgm:prSet presAssocID="{A37E0449-4B3E-3B42-AA0A-E3232F0B7899}" presName="node" presStyleLbl="node1" presStyleIdx="0" presStyleCnt="3" custLinFactX="-76093" custLinFactY="3883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CEAA29-6673-E440-B6C2-2055AD096FE3}" type="pres">
      <dgm:prSet presAssocID="{095E8BAD-5B73-C54A-8348-8F8CDA7996ED}" presName="spacerT" presStyleCnt="0"/>
      <dgm:spPr/>
    </dgm:pt>
    <dgm:pt modelId="{4F8617B3-F1E1-BD4C-81EF-C6FE75B59DD4}" type="pres">
      <dgm:prSet presAssocID="{095E8BAD-5B73-C54A-8348-8F8CDA7996ED}" presName="sibTrans" presStyleLbl="sibTrans2D1" presStyleIdx="0" presStyleCnt="2" custLinFactX="-100000" custLinFactNeighborX="-193667" custLinFactNeighborY="99665"/>
      <dgm:spPr/>
      <dgm:t>
        <a:bodyPr/>
        <a:lstStyle/>
        <a:p>
          <a:endParaRPr lang="en-US"/>
        </a:p>
      </dgm:t>
    </dgm:pt>
    <dgm:pt modelId="{96915D59-5E1A-D449-94E7-9ABBCA7DF4CC}" type="pres">
      <dgm:prSet presAssocID="{095E8BAD-5B73-C54A-8348-8F8CDA7996ED}" presName="spacerB" presStyleCnt="0"/>
      <dgm:spPr/>
    </dgm:pt>
    <dgm:pt modelId="{275A6310-9032-E049-8EFA-CDF44F68E70E}" type="pres">
      <dgm:prSet presAssocID="{F4E9A3CA-805A-6E47-A2B7-C9FE083C1AB5}" presName="node" presStyleLbl="node1" presStyleIdx="1" presStyleCnt="3" custLinFactX="-76093" custLinFactNeighborX="-100000" custLinFactNeighborY="169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16B16-F2A8-BB4B-8E5A-2B138E0423DD}" type="pres">
      <dgm:prSet presAssocID="{2D79063F-1B81-8F45-9079-4808FA7603D1}" presName="sibTransLast" presStyleLbl="sibTrans2D1" presStyleIdx="1" presStyleCnt="2" custAng="21505134" custFlipHor="1" custScaleX="136211" custScaleY="201450" custLinFactNeighborX="-55693"/>
      <dgm:spPr/>
      <dgm:t>
        <a:bodyPr/>
        <a:lstStyle/>
        <a:p>
          <a:endParaRPr lang="en-US"/>
        </a:p>
      </dgm:t>
    </dgm:pt>
    <dgm:pt modelId="{CCA0FFC0-8A9F-4644-82CA-0233CF7D31CF}" type="pres">
      <dgm:prSet presAssocID="{2D79063F-1B81-8F45-9079-4808FA7603D1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25A7023D-39AB-F647-99E4-FF27AD88C677}" type="pres">
      <dgm:prSet presAssocID="{2D79063F-1B81-8F45-9079-4808FA7603D1}" presName="lastNode" presStyleLbl="node1" presStyleIdx="2" presStyleCnt="3" custScaleX="100335" custScaleY="91596" custLinFactX="-100000" custLinFactNeighborX="-131278" custLinFactNeighborY="-4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229CDD-8FA2-0C4B-91DA-AC98664F19F3}" type="presOf" srcId="{F4E9A3CA-805A-6E47-A2B7-C9FE083C1AB5}" destId="{275A6310-9032-E049-8EFA-CDF44F68E70E}" srcOrd="0" destOrd="0" presId="urn:microsoft.com/office/officeart/2005/8/layout/equation2"/>
    <dgm:cxn modelId="{299DA2C8-F8F6-414D-88E4-017E0072DDDC}" type="presOf" srcId="{619EAB7B-5CF3-7549-A1F4-927301A97F15}" destId="{CCA0FFC0-8A9F-4644-82CA-0233CF7D31CF}" srcOrd="1" destOrd="0" presId="urn:microsoft.com/office/officeart/2005/8/layout/equation2"/>
    <dgm:cxn modelId="{E900C457-8FBA-3848-BE68-18D0AAEA6F83}" type="presOf" srcId="{095E8BAD-5B73-C54A-8348-8F8CDA7996ED}" destId="{4F8617B3-F1E1-BD4C-81EF-C6FE75B59DD4}" srcOrd="0" destOrd="0" presId="urn:microsoft.com/office/officeart/2005/8/layout/equation2"/>
    <dgm:cxn modelId="{B88B340D-2A66-624A-89D5-ABA5CF72B378}" type="presOf" srcId="{A37E0449-4B3E-3B42-AA0A-E3232F0B7899}" destId="{C6BD9F1A-8468-944E-82C0-F44E91DA662D}" srcOrd="0" destOrd="0" presId="urn:microsoft.com/office/officeart/2005/8/layout/equation2"/>
    <dgm:cxn modelId="{F3AFDDFA-CCEB-3E47-B3EA-9BA7A3E49645}" srcId="{2D79063F-1B81-8F45-9079-4808FA7603D1}" destId="{A37E0449-4B3E-3B42-AA0A-E3232F0B7899}" srcOrd="0" destOrd="0" parTransId="{C8ED4401-092D-1048-9DD2-FD384673D453}" sibTransId="{095E8BAD-5B73-C54A-8348-8F8CDA7996ED}"/>
    <dgm:cxn modelId="{A6705254-2BDF-1247-9326-ACE1F3E8E650}" type="presOf" srcId="{2D79063F-1B81-8F45-9079-4808FA7603D1}" destId="{46D54D5F-7196-8C4F-898D-1F729D86619D}" srcOrd="0" destOrd="0" presId="urn:microsoft.com/office/officeart/2005/8/layout/equation2"/>
    <dgm:cxn modelId="{C13004BC-0A2D-BA4F-9F4E-07282D1596CE}" type="presOf" srcId="{619EAB7B-5CF3-7549-A1F4-927301A97F15}" destId="{E2816B16-F2A8-BB4B-8E5A-2B138E0423DD}" srcOrd="0" destOrd="0" presId="urn:microsoft.com/office/officeart/2005/8/layout/equation2"/>
    <dgm:cxn modelId="{8F57843C-5C21-FD44-95E3-2D4EEA99C150}" srcId="{2D79063F-1B81-8F45-9079-4808FA7603D1}" destId="{51F86E2B-EF3A-AE40-99EE-3049A480052A}" srcOrd="2" destOrd="0" parTransId="{034D94D9-2AFA-2045-B1C2-7FF009B0FF17}" sibTransId="{6466ABF6-3E94-9A4F-83AD-B10006DE156E}"/>
    <dgm:cxn modelId="{ED8E9B29-6F12-DB40-BD2E-DF6F1E82B02C}" type="presOf" srcId="{51F86E2B-EF3A-AE40-99EE-3049A480052A}" destId="{25A7023D-39AB-F647-99E4-FF27AD88C677}" srcOrd="0" destOrd="0" presId="urn:microsoft.com/office/officeart/2005/8/layout/equation2"/>
    <dgm:cxn modelId="{4AD27C7F-653C-F748-AE96-A872610255BE}" srcId="{2D79063F-1B81-8F45-9079-4808FA7603D1}" destId="{F4E9A3CA-805A-6E47-A2B7-C9FE083C1AB5}" srcOrd="1" destOrd="0" parTransId="{9AEFDAAB-7E48-3C41-AD8D-22B105B280D5}" sibTransId="{619EAB7B-5CF3-7549-A1F4-927301A97F15}"/>
    <dgm:cxn modelId="{D73FEF47-24F2-DF4F-A8B5-431D6727CEFB}" type="presParOf" srcId="{46D54D5F-7196-8C4F-898D-1F729D86619D}" destId="{C54B95B5-6C0A-BD40-8402-6F0B40DDB2B0}" srcOrd="0" destOrd="0" presId="urn:microsoft.com/office/officeart/2005/8/layout/equation2"/>
    <dgm:cxn modelId="{7B70A77B-427A-754F-839D-2C70EC32AE90}" type="presParOf" srcId="{C54B95B5-6C0A-BD40-8402-6F0B40DDB2B0}" destId="{C6BD9F1A-8468-944E-82C0-F44E91DA662D}" srcOrd="0" destOrd="0" presId="urn:microsoft.com/office/officeart/2005/8/layout/equation2"/>
    <dgm:cxn modelId="{D12F5A5F-2079-BA4B-8553-4E621035FF46}" type="presParOf" srcId="{C54B95B5-6C0A-BD40-8402-6F0B40DDB2B0}" destId="{ADCEAA29-6673-E440-B6C2-2055AD096FE3}" srcOrd="1" destOrd="0" presId="urn:microsoft.com/office/officeart/2005/8/layout/equation2"/>
    <dgm:cxn modelId="{4EACE2B1-4367-E747-B300-E863931C5E54}" type="presParOf" srcId="{C54B95B5-6C0A-BD40-8402-6F0B40DDB2B0}" destId="{4F8617B3-F1E1-BD4C-81EF-C6FE75B59DD4}" srcOrd="2" destOrd="0" presId="urn:microsoft.com/office/officeart/2005/8/layout/equation2"/>
    <dgm:cxn modelId="{8CF76250-C667-DD43-8CEB-059C6677EAFB}" type="presParOf" srcId="{C54B95B5-6C0A-BD40-8402-6F0B40DDB2B0}" destId="{96915D59-5E1A-D449-94E7-9ABBCA7DF4CC}" srcOrd="3" destOrd="0" presId="urn:microsoft.com/office/officeart/2005/8/layout/equation2"/>
    <dgm:cxn modelId="{2A260004-4100-9C40-8238-DB2E5FCB3F1B}" type="presParOf" srcId="{C54B95B5-6C0A-BD40-8402-6F0B40DDB2B0}" destId="{275A6310-9032-E049-8EFA-CDF44F68E70E}" srcOrd="4" destOrd="0" presId="urn:microsoft.com/office/officeart/2005/8/layout/equation2"/>
    <dgm:cxn modelId="{9787B3EB-4522-384E-B763-B0EE2B2686EF}" type="presParOf" srcId="{46D54D5F-7196-8C4F-898D-1F729D86619D}" destId="{E2816B16-F2A8-BB4B-8E5A-2B138E0423DD}" srcOrd="1" destOrd="0" presId="urn:microsoft.com/office/officeart/2005/8/layout/equation2"/>
    <dgm:cxn modelId="{02E2C405-93E1-7B46-8892-1913591AC4A3}" type="presParOf" srcId="{E2816B16-F2A8-BB4B-8E5A-2B138E0423DD}" destId="{CCA0FFC0-8A9F-4644-82CA-0233CF7D31CF}" srcOrd="0" destOrd="0" presId="urn:microsoft.com/office/officeart/2005/8/layout/equation2"/>
    <dgm:cxn modelId="{4B54E830-977E-CC44-8619-5A8E6FA9BDCD}" type="presParOf" srcId="{46D54D5F-7196-8C4F-898D-1F729D86619D}" destId="{25A7023D-39AB-F647-99E4-FF27AD88C677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BD9F1A-8468-944E-82C0-F44E91DA662D}">
      <dsp:nvSpPr>
        <dsp:cNvPr id="0" name=""/>
        <dsp:cNvSpPr/>
      </dsp:nvSpPr>
      <dsp:spPr>
        <a:xfrm>
          <a:off x="3834397" y="178894"/>
          <a:ext cx="1486458" cy="148645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Thiết</a:t>
          </a:r>
          <a:r>
            <a:rPr lang="en-US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kế</a:t>
          </a:r>
          <a:r>
            <a:rPr lang="en-US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chức</a:t>
          </a:r>
          <a:r>
            <a:rPr lang="en-US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năng</a:t>
          </a:r>
          <a:r>
            <a:rPr lang="en-US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2084" y="396581"/>
        <a:ext cx="1051084" cy="1051084"/>
      </dsp:txXfrm>
    </dsp:sp>
    <dsp:sp modelId="{4F8617B3-F1E1-BD4C-81EF-C6FE75B59DD4}">
      <dsp:nvSpPr>
        <dsp:cNvPr id="0" name=""/>
        <dsp:cNvSpPr/>
      </dsp:nvSpPr>
      <dsp:spPr>
        <a:xfrm>
          <a:off x="4232264" y="1727929"/>
          <a:ext cx="862145" cy="862145"/>
        </a:xfrm>
        <a:prstGeom prst="mathPlus">
          <a:avLst/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346541" y="2057613"/>
        <a:ext cx="633591" cy="202777"/>
      </dsp:txXfrm>
    </dsp:sp>
    <dsp:sp modelId="{275A6310-9032-E049-8EFA-CDF44F68E70E}">
      <dsp:nvSpPr>
        <dsp:cNvPr id="0" name=""/>
        <dsp:cNvSpPr/>
      </dsp:nvSpPr>
      <dsp:spPr>
        <a:xfrm>
          <a:off x="3834397" y="2590954"/>
          <a:ext cx="1486458" cy="148645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Thiết</a:t>
          </a:r>
          <a:r>
            <a:rPr lang="en-US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kế</a:t>
          </a:r>
          <a:r>
            <a:rPr lang="en-US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vật</a:t>
          </a:r>
          <a:r>
            <a:rPr lang="en-US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lý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2084" y="2808641"/>
        <a:ext cx="1051084" cy="1051084"/>
      </dsp:txXfrm>
    </dsp:sp>
    <dsp:sp modelId="{E2816B16-F2A8-BB4B-8E5A-2B138E0423DD}">
      <dsp:nvSpPr>
        <dsp:cNvPr id="0" name=""/>
        <dsp:cNvSpPr/>
      </dsp:nvSpPr>
      <dsp:spPr>
        <a:xfrm rot="10704830" flipH="1">
          <a:off x="2833095" y="1453852"/>
          <a:ext cx="617645" cy="111394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833130" y="1679204"/>
        <a:ext cx="432352" cy="668366"/>
      </dsp:txXfrm>
    </dsp:sp>
    <dsp:sp modelId="{25A7023D-39AB-F647-99E4-FF27AD88C677}">
      <dsp:nvSpPr>
        <dsp:cNvPr id="0" name=""/>
        <dsp:cNvSpPr/>
      </dsp:nvSpPr>
      <dsp:spPr>
        <a:xfrm>
          <a:off x="0" y="543983"/>
          <a:ext cx="2982875" cy="272307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Tầm</a:t>
          </a:r>
          <a:r>
            <a:rPr lang="en-US" sz="6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6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nhìn</a:t>
          </a:r>
          <a:r>
            <a:rPr lang="en-US" sz="6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6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6832" y="942768"/>
        <a:ext cx="2109211" cy="1925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4AF8D-26D4-9C4F-800C-165067EF3A2D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591E1-85FB-5749-B81D-9DEA12E12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2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591E1-85FB-5749-B81D-9DEA12E127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96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22B26-C87E-BF4C-9257-CC90F01B3F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34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17,500/year in maintenance</a:t>
            </a:r>
          </a:p>
          <a:p>
            <a:r>
              <a:rPr lang="en-US" dirty="0" smtClean="0"/>
              <a:t>3,500 x $5/ft2</a:t>
            </a:r>
            <a:r>
              <a:rPr lang="en-US" baseline="0" dirty="0" smtClean="0"/>
              <a:t> ongoing maintenance of space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591E1-85FB-5749-B81D-9DEA12E127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07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my caution about</a:t>
            </a:r>
            <a:r>
              <a:rPr lang="en-US" baseline="0" dirty="0" smtClean="0"/>
              <a:t> facilities and patient satisfaction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DB8CF-9D74-6943-BE5E-AE03264CA36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59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r>
              <a:rPr lang="en-US" baseline="0" dirty="0" smtClean="0"/>
              <a:t> – people matter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DB8CF-9D74-6943-BE5E-AE03264CA36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50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common</a:t>
            </a:r>
            <a:r>
              <a:rPr lang="en-US" baseline="0" dirty="0" smtClean="0"/>
              <a:t> patient complaint is noise – And it turns out </a:t>
            </a:r>
            <a:r>
              <a:rPr lang="en-US" baseline="0" dirty="0" err="1" smtClean="0"/>
              <a:t>pts</a:t>
            </a:r>
            <a:r>
              <a:rPr lang="en-US" baseline="0" dirty="0" smtClean="0"/>
              <a:t> are justified in complaining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DB8CF-9D74-6943-BE5E-AE03264CA36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1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DB8CF-9D74-6943-BE5E-AE03264CA36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37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591E1-85FB-5749-B81D-9DEA12E1273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8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Audience for input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15782-C859-3349-BF1C-B20D7BB34F8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01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591E1-85FB-5749-B81D-9DEA12E1273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3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1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1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61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4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7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9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2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97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:\Marketing\Proposals-Presentations\2011\NACJSB_New_Hospital_Hanoi_13778.999\Presentation\GH_Logos\Background2a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1"/>
            <a:ext cx="12202584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5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FFCEE-D4D6-4BC2-AFC9-78F6DE73CB2A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88750-1E3B-418D-8FA9-993B43528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3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12" Type="http://schemas.openxmlformats.org/officeDocument/2006/relationships/image" Target="../media/image12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tiff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15.jpeg"/><Relationship Id="rId7" Type="http://schemas.openxmlformats.org/officeDocument/2006/relationships/image" Target="../media/image18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11" Type="http://schemas.openxmlformats.org/officeDocument/2006/relationships/image" Target="../media/image12.jpeg"/><Relationship Id="rId5" Type="http://schemas.openxmlformats.org/officeDocument/2006/relationships/hyperlink" Target="https://www.google.com/search?q=nurse+images&amp;tbm=isch&amp;imgil=Fm7SRs6OQxBItM:;xuygpVCmSNF_PM;http://www.onlyanurse.com/&amp;source=iu&amp;pf=m&amp;fir=Fm7SRs6OQxBItM:,xuygpVCmSNF_PM,_&amp;usg=__Ks4AbGFJdz8TlmfZS7VuDiVQ1bU=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16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2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5.png"/><Relationship Id="rId7" Type="http://schemas.openxmlformats.org/officeDocument/2006/relationships/image" Target="../media/image13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emf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jpeg"/><Relationship Id="rId7" Type="http://schemas.openxmlformats.org/officeDocument/2006/relationships/image" Target="../media/image33.tiff"/><Relationship Id="rId2" Type="http://schemas.openxmlformats.org/officeDocument/2006/relationships/hyperlink" Target="https://images.search.yahoo.com/images/view;_ylt=AwrB8o4deoZZNkUAhFGJzbkF;_ylu=X3oDMTIzOGd1ZGZ2BHNlYwNzcgRzbGsDaW1nBG9pZAMyYWYxNGJjOTFiNTI2ZjA1ZWM2NGNjMzNiM2Y2YWM3YgRncG9zAzM4BGl0A2Jpbmc-?.origin=&amp;back=https://images.search.yahoo.com/search/images?p=graphic+of+flow&amp;fr=tightropetb&amp;tab=organic&amp;ri=38&amp;w=4200&amp;h=3570&amp;imgurl=www.clker.com/cliparts/6/5/c/6/1356604543475837012complex%20flowchart1.jpg&amp;rurl=http://www.clker.com/clipart-251819.html&amp;size=974.9KB&amp;name=Complex+Flowchart+|+Free+Images+at+Clker.com+-+vector+%3cb%3eclip+art%3c/b%3e+online+...&amp;p=graphic+of+flow&amp;oid=2af14bc91b526f05ec64cc33b3f6ac7b&amp;fr2=&amp;fr=tightropetb&amp;tt=Complex+Flowchart+|+Free+Images+at+Clker.com+-+vector+%3cb%3eclip+art%3c/b%3e+online+...&amp;b=0&amp;ni=49&amp;no=38&amp;ts=&amp;tab=organic&amp;sigr=118g6elvg&amp;sigb=130pu6j82&amp;sigi=12atc68ge&amp;sigt=12gdot45f&amp;sign=12gdot45f&amp;.crumb=XAZGCLalrFe&amp;fr=tightropet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24.jpeg"/><Relationship Id="rId5" Type="http://schemas.openxmlformats.org/officeDocument/2006/relationships/hyperlink" Target="https://images.search.yahoo.com/images/view;_ylt=AwrB8qD4e4ZZpngAcP2JzbkF;_ylu=X3oDMTIzZGQ4M282BHNlYwNzcgRzbGsDaW1nBG9pZAMxMmJlN2QxMjYzNWE5Y2M5MTI3MWQ3MWJkYTk0MDkxMwRncG9zAzE2BGl0A2Jpbmc-?.origin=&amp;back=https://images.search.yahoo.com/search/images?p=hospital+floor+plans&amp;fr=tightropetb&amp;tab=organic&amp;ri=16&amp;w=460&amp;h=320&amp;imgurl=exhibits3.advanstar.com/hd/2010peoples_choice/Munster_fp.jpg&amp;rurl=http://veterinaryhospitaldesign.dvm360.com/2010-hospital-design-peoples-choice-award-entry-munster-animal-hospital?rel=canonical&amp;size=81.9KB&amp;name=...+%3cb%3eHospital%3c/b%3e+%3cb%3eDesign%3c/b%3e+People&amp;#39;s+Choice+Award+entry:+Munster+Animal+&lt;b&gt;Hospital&lt;/b&gt;&amp;p=hospital+floor+plans&amp;oid=12be7d12635a9cc91271d71bda940913&amp;fr2=&amp;fr=tightropetb&amp;tt=...+&lt;b&gt;Hospital&lt;/b&gt;+&lt;b&gt;Design&lt;/b&gt;+People&amp;#39;s+Choice+Award+entry:+Munster+Animal+&lt;b&gt;Hospital&lt;/b&gt;&amp;b=0&amp;ni=56&amp;no=16&amp;ts=&amp;tab=organic&amp;sigr=140fvd1se&amp;sigb=135jjd32b&amp;sigi=11sv5k23r&amp;sigt=131ias7ug&amp;sign=131ias7ug&amp;.crumb=XAZGCLalrFe&amp;fr=tightropetb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31.png"/><Relationship Id="rId9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images.search.yahoo.com/images/view;_ylt=AwrB8o4deoZZNkUAhFGJzbkF;_ylu=X3oDMTIzOGd1ZGZ2BHNlYwNzcgRzbGsDaW1nBG9pZAMyYWYxNGJjOTFiNTI2ZjA1ZWM2NGNjMzNiM2Y2YWM3YgRncG9zAzM4BGl0A2Jpbmc-?.origin=&amp;back=https://images.search.yahoo.com/search/images?p=graphic+of+flow&amp;fr=tightropetb&amp;tab=organic&amp;ri=38&amp;w=4200&amp;h=3570&amp;imgurl=www.clker.com/cliparts/6/5/c/6/1356604543475837012complex%20flowchart1.jpg&amp;rurl=http://www.clker.com/clipart-251819.html&amp;size=974.9KB&amp;name=Complex+Flowchart+|+Free+Images+at+Clker.com+-+vector+%3cb%3eclip+art%3c/b%3e+online+...&amp;p=graphic+of+flow&amp;oid=2af14bc91b526f05ec64cc33b3f6ac7b&amp;fr2=&amp;fr=tightropetb&amp;tt=Complex+Flowchart+|+Free+Images+at+Clker.com+-+vector+%3cb%3eclip+art%3c/b%3e+online+...&amp;b=0&amp;ni=49&amp;no=38&amp;ts=&amp;tab=organic&amp;sigr=118g6elvg&amp;sigb=130pu6j82&amp;sigi=12atc68ge&amp;sigt=12gdot45f&amp;sign=12gdot45f&amp;.crumb=XAZGCLalrFe&amp;fr=tightropetb" TargetMode="External"/><Relationship Id="rId7" Type="http://schemas.openxmlformats.org/officeDocument/2006/relationships/image" Target="../media/image3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hyperlink" Target="https://images.search.yahoo.com/images/view;_ylt=AwrB8qD4e4ZZpngAcP2JzbkF;_ylu=X3oDMTIzZGQ4M282BHNlYwNzcgRzbGsDaW1nBG9pZAMxMmJlN2QxMjYzNWE5Y2M5MTI3MWQ3MWJkYTk0MDkxMwRncG9zAzE2BGl0A2Jpbmc-?.origin=&amp;back=https://images.search.yahoo.com/search/images?p=hospital+floor+plans&amp;fr=tightropetb&amp;tab=organic&amp;ri=16&amp;w=460&amp;h=320&amp;imgurl=exhibits3.advanstar.com/hd/2010peoples_choice/Munster_fp.jpg&amp;rurl=http://veterinaryhospitaldesign.dvm360.com/2010-hospital-design-peoples-choice-award-entry-munster-animal-hospital?rel=canonical&amp;size=81.9KB&amp;name=...+%3cb%3eHospital%3c/b%3e+%3cb%3eDesign%3c/b%3e+People&amp;#39;s+Choice+Award+entry:+Munster+Animal+&lt;b&gt;Hospital&lt;/b&gt;&amp;p=hospital+floor+plans&amp;oid=12be7d12635a9cc91271d71bda940913&amp;fr2=&amp;fr=tightropetb&amp;tt=...+&lt;b&gt;Hospital&lt;/b&gt;+&lt;b&gt;Design&lt;/b&gt;+People&amp;#39;s+Choice+Award+entry:+Munster+Animal+&lt;b&gt;Hospital&lt;/b&gt;&amp;b=0&amp;ni=56&amp;no=16&amp;ts=&amp;tab=organic&amp;sigr=140fvd1se&amp;sigb=135jjd32b&amp;sigi=11sv5k23r&amp;sigt=131ias7ug&amp;sign=131ias7ug&amp;.crumb=XAZGCLalrFe&amp;fr=tightropetb" TargetMode="Externa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images.search.yahoo.com/images/view;_ylt=AwrB8o4deoZZNkUAhFGJzbkF;_ylu=X3oDMTIzOGd1ZGZ2BHNlYwNzcgRzbGsDaW1nBG9pZAMyYWYxNGJjOTFiNTI2ZjA1ZWM2NGNjMzNiM2Y2YWM3YgRncG9zAzM4BGl0A2Jpbmc-?.origin=&amp;back=https://images.search.yahoo.com/search/images?p=graphic+of+flow&amp;fr=tightropetb&amp;tab=organic&amp;ri=38&amp;w=4200&amp;h=3570&amp;imgurl=www.clker.com/cliparts/6/5/c/6/1356604543475837012complex%20flowchart1.jpg&amp;rurl=http://www.clker.com/clipart-251819.html&amp;size=974.9KB&amp;name=Complex+Flowchart+|+Free+Images+at+Clker.com+-+vector+%3cb%3eclip+art%3c/b%3e+online+...&amp;p=graphic+of+flow&amp;oid=2af14bc91b526f05ec64cc33b3f6ac7b&amp;fr2=&amp;fr=tightropetb&amp;tt=Complex+Flowchart+|+Free+Images+at+Clker.com+-+vector+%3cb%3eclip+art%3c/b%3e+online+...&amp;b=0&amp;ni=49&amp;no=38&amp;ts=&amp;tab=organic&amp;sigr=118g6elvg&amp;sigb=130pu6j82&amp;sigi=12atc68ge&amp;sigt=12gdot45f&amp;sign=12gdot45f&amp;.crumb=XAZGCLalrFe&amp;fr=tightropetb" TargetMode="Externa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mages.search.yahoo.com/images/view;_ylt=AwrB8qD4e4ZZpngAcP2JzbkF;_ylu=X3oDMTIzZGQ4M282BHNlYwNzcgRzbGsDaW1nBG9pZAMxMmJlN2QxMjYzNWE5Y2M5MTI3MWQ3MWJkYTk0MDkxMwRncG9zAzE2BGl0A2Jpbmc-?.origin=&amp;back=https://images.search.yahoo.com/search/images?p=hospital+floor+plans&amp;fr=tightropetb&amp;tab=organic&amp;ri=16&amp;w=460&amp;h=320&amp;imgurl=exhibits3.advanstar.com/hd/2010peoples_choice/Munster_fp.jpg&amp;rurl=http://veterinaryhospitaldesign.dvm360.com/2010-hospital-design-peoples-choice-award-entry-munster-animal-hospital?rel=canonical&amp;size=81.9KB&amp;name=...+%3cb%3eHospital%3c/b%3e+%3cb%3eDesign%3c/b%3e+People&amp;#39;s+Choice+Award+entry:+Munster+Animal+&lt;b&gt;Hospital&lt;/b&gt;&amp;p=hospital+floor+plans&amp;oid=12be7d12635a9cc91271d71bda940913&amp;fr2=&amp;fr=tightropetb&amp;tt=...+&lt;b&gt;Hospital&lt;/b&gt;+&lt;b&gt;Design&lt;/b&gt;+People&amp;#39;s+Choice+Award+entry:+Munster+Animal+&lt;b&gt;Hospital&lt;/b&gt;&amp;b=0&amp;ni=56&amp;no=16&amp;ts=&amp;tab=organic&amp;sigr=140fvd1se&amp;sigb=135jjd32b&amp;sigi=11sv5k23r&amp;sigt=131ias7ug&amp;sign=131ias7ug&amp;.crumb=XAZGCLalrFe&amp;fr=tightropetb" TargetMode="External"/><Relationship Id="rId5" Type="http://schemas.openxmlformats.org/officeDocument/2006/relationships/image" Target="../media/image32.jpeg"/><Relationship Id="rId4" Type="http://schemas.openxmlformats.org/officeDocument/2006/relationships/image" Target="../media/image30.jpe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2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47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51.png"/><Relationship Id="rId7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53.png"/><Relationship Id="rId4" Type="http://schemas.openxmlformats.org/officeDocument/2006/relationships/image" Target="../media/image52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7" Type="http://schemas.openxmlformats.org/officeDocument/2006/relationships/image" Target="../media/image2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chart" Target="../charts/char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7" Type="http://schemas.openxmlformats.org/officeDocument/2006/relationships/image" Target="../media/image2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65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hyperlink" Target="https://www.google.com/imgres?imgurl=http://www.ghuj.com/wp-content/uploads/2013/01/illusion_movement6c.jpg&amp;imgrefurl=https://www.tes.com/lessons/sZBAo7d4lkgngQ/movement&amp;docid=H9X7tua3iSyK-M&amp;tbnid=nzXnUNG_XhH2yM:&amp;w=394&amp;h=195&amp;bih=657&amp;biw=1700&amp;ved=0ahUKEwjm04jMmovQAhVrBMAKHUmHB3EQMwgdKAEwAQ&amp;iact=mrc&amp;uact=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68.tiff"/><Relationship Id="rId4" Type="http://schemas.openxmlformats.org/officeDocument/2006/relationships/image" Target="../media/image67.tif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69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hyperlink" Target="https://images.search.yahoo.com/images/view;_ylt=AwrB8pnusYdZEHoANO2JzbkF;_ylu=X3oDMTIzMGZjbmtzBHNlYwNzcgRzbGsDaW1nBG9pZAMwOTQwMmFmOGE2Mzg1OTE3MDE3ZmNiNDI5NTVhNmQ1MQRncG9zAzM0BGl0A2Jpbmc-?.origin=&amp;back=https://images.search.yahoo.com/search/images?p=images+of+vietnamese+dong+signs&amp;fr=tightropetb&amp;tab=organic&amp;ri=34&amp;w=1024&amp;h=768&amp;imgurl=i.ytimg.com/vi/13xU3Cecj4w/maxresdefault.jpg&amp;rurl=https://www.youtube.com/watch?v=13xU3Cecj4w&amp;size=324.6KB&amp;name=Warning+%3cb%3eVietnamese%3c/b%3e+%3cb%3eDong%3c/b%3e+Ripoffs+-+800#s+-+Treasury+Vault+-+Tampa+Dinar+...&amp;p=images+of+vietnamese+dong+signs&amp;oid=09402af8a6385917017fcb42955a6d51&amp;fr2=&amp;fr=tightropetb&amp;tt=Warning+&lt;b&gt;Vietnamese&lt;/b&gt;+&lt;b&gt;Dong&lt;/b&gt;+Ripoffs+-+800#s+-+Treasury+Vault+-+Tampa+Dinar+...&amp;b=0&amp;ni=56&amp;no=34&amp;ts=&amp;tab=organic&amp;sigr=11bpjvvl7&amp;sigb=13gnkvckk&amp;sigi=11cltmoi7&amp;sigt=12ohka4qj&amp;sign=12ohka4qj&amp;.crumb=XAZGCLalrFe&amp;fr=tightropetb" TargetMode="External"/><Relationship Id="rId4" Type="http://schemas.openxmlformats.org/officeDocument/2006/relationships/hyperlink" Target="https://images.search.yahoo.com/images/view;_ylt=AwrB8pnusYdZEHoAJ.2JzbkF;_ylu=X3oDMTIzcjZmbDZrBHNlYwNzcgRzbGsDaW1nBG9pZANlYTMzM2ZiMmQyY2EzZDY4MTA1NTJkODBjYWQzYzUzYQRncG9zAzIxBGl0A2Jpbmc-?.origin=&amp;back=https://images.search.yahoo.com/search/images?p=images+of+vietnamese+dong+signs&amp;fr=tightropetb&amp;tab=organic&amp;ri=21&amp;w=1500&amp;h=1309&amp;imgurl=image.shutterstock.com/z/stock-photo-vnd-currency-representing-vietnamese-dong-and-currencies-293431022.jpg&amp;rurl=http://www.shutterstock.com/pic-293431022/stock-photo-vnd-currency-representing-vietnamese-dong-and-currencies.html&amp;size=953.5KB&amp;name=all+%3cb%3eimages%3c/b%3e+all+%3cb%3eimages%3c/b%3e+photos+vectors+illustrations+footage+music+...&amp;p=images+of+vietnamese+dong+signs&amp;oid=ea333fb2d2ca3d6810552d80cad3c53a&amp;fr2=&amp;fr=tightropetb&amp;tt=all+%3cb%3eimages%3c/b%3e+all+%3cb%3eimages%3c/b%3e+photos+vectors+illustrations+footage+music+...&amp;b=0&amp;ni=56&amp;no=21&amp;ts=&amp;tab=organic&amp;sigr=13joe4ot9&amp;sigb=13g6i5ffq&amp;sigi=13b5cfa7b&amp;sigt=12i4s76lf&amp;sign=12i4s76lf&amp;.crumb=XAZGCLalrFe&amp;fr=tightropetb" TargetMode="External"/><Relationship Id="rId9" Type="http://schemas.openxmlformats.org/officeDocument/2006/relationships/image" Target="../media/image1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025464"/>
            <a:ext cx="12191999" cy="1753235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LẬP KẾ HOẠCH CHO CÁC DỰ ÁN ĐẦU TƯ CỦA BỆNH VIỆN</a:t>
            </a:r>
            <a:endParaRPr lang="en-US" sz="3300" b="1" dirty="0">
              <a:solidFill>
                <a:schemeClr val="bg1"/>
              </a:solidFill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6" y="3387617"/>
            <a:ext cx="1957941" cy="12891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2696" y="3661461"/>
            <a:ext cx="1885439" cy="1132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393" y="3401637"/>
            <a:ext cx="1889302" cy="1406588"/>
          </a:xfrm>
          <a:prstGeom prst="rect">
            <a:avLst/>
          </a:prstGeom>
        </p:spPr>
      </p:pic>
      <p:pic>
        <p:nvPicPr>
          <p:cNvPr id="8" name="Picture 7" descr="Hoa Lam Groundbreaking committee with dragons on stag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906" y="3250099"/>
            <a:ext cx="2058808" cy="15441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156" y="3466307"/>
            <a:ext cx="1240795" cy="10736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8136" y="3124877"/>
            <a:ext cx="1493864" cy="1683348"/>
          </a:xfrm>
          <a:prstGeom prst="rect">
            <a:avLst/>
          </a:prstGeom>
        </p:spPr>
      </p:pic>
      <p:pic>
        <p:nvPicPr>
          <p:cNvPr id="11" name="Picture 10" descr="danat al emarat.jp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9375" y="3363744"/>
            <a:ext cx="1653531" cy="1430461"/>
          </a:xfrm>
          <a:prstGeom prst="rect">
            <a:avLst/>
          </a:prstGeom>
        </p:spPr>
      </p:pic>
      <p:pic>
        <p:nvPicPr>
          <p:cNvPr id="13" name="Picture 2" descr="Norred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82" y="59620"/>
            <a:ext cx="2028825" cy="76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" descr="LOGO MOH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582" y="42462"/>
            <a:ext cx="952500" cy="98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Description: Description: logo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5877896"/>
            <a:ext cx="19812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Description: Description: Logo ICT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5912927"/>
            <a:ext cx="7786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ontent Placeholder 1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" y="5912927"/>
            <a:ext cx="2407921" cy="83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Vai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mage result for images patient car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8652" y="3785937"/>
            <a:ext cx="2749636" cy="188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age result for patient in hospital b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1654" y="2531224"/>
            <a:ext cx="4375838" cy="245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mage result for nurse images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08585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12" descr="mage result for nurse images"/>
          <p:cNvSpPr>
            <a:spLocks noChangeAspect="1" noChangeArrowheads="1"/>
          </p:cNvSpPr>
          <p:nvPr/>
        </p:nvSpPr>
        <p:spPr bwMode="auto">
          <a:xfrm>
            <a:off x="152400" y="152400"/>
            <a:ext cx="108585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58" y="3646982"/>
            <a:ext cx="2302126" cy="2685814"/>
          </a:xfrm>
          <a:prstGeom prst="rect">
            <a:avLst/>
          </a:prstGeom>
        </p:spPr>
      </p:pic>
      <p:sp>
        <p:nvSpPr>
          <p:cNvPr id="9" name="AutoShape 14" descr="mage result for Engineer image"/>
          <p:cNvSpPr>
            <a:spLocks noChangeAspect="1" noChangeArrowheads="1"/>
          </p:cNvSpPr>
          <p:nvPr/>
        </p:nvSpPr>
        <p:spPr bwMode="auto">
          <a:xfrm>
            <a:off x="0" y="0"/>
            <a:ext cx="17049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3255" y="1793208"/>
            <a:ext cx="2273300" cy="152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487" y="1861591"/>
            <a:ext cx="2873404" cy="1614488"/>
          </a:xfrm>
          <a:prstGeom prst="rect">
            <a:avLst/>
          </a:prstGeom>
        </p:spPr>
      </p:pic>
      <p:pic>
        <p:nvPicPr>
          <p:cNvPr id="13" name="Content Placeholder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" y="5912927"/>
            <a:ext cx="2407921" cy="839737"/>
          </a:xfrm>
          <a:prstGeom prst="rect">
            <a:avLst/>
          </a:prstGeom>
        </p:spPr>
      </p:pic>
      <p:pic>
        <p:nvPicPr>
          <p:cNvPr id="14" name="Picture 15" descr="Description: Description: logo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5877896"/>
            <a:ext cx="1981200" cy="87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Description: Description: Logo ICT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5912926"/>
            <a:ext cx="778669" cy="92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79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HỘP DỤNG CỤ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 descr="mage result for image toolbox"/>
          <p:cNvSpPr>
            <a:spLocks noChangeAspect="1" noChangeArrowheads="1"/>
          </p:cNvSpPr>
          <p:nvPr/>
        </p:nvSpPr>
        <p:spPr bwMode="auto">
          <a:xfrm>
            <a:off x="592428" y="2884868"/>
            <a:ext cx="2960865" cy="221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mage result for image toolbo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8646" y="2556633"/>
            <a:ext cx="3498212" cy="323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3135" y="3460942"/>
            <a:ext cx="24907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 NGƯỜI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66528" y="1879142"/>
            <a:ext cx="2144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ĐỊA ĐIỂM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2274" y="4858147"/>
            <a:ext cx="4056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THIẾT BỊ / VẬT LIỆU</a:t>
            </a:r>
          </a:p>
        </p:txBody>
      </p:sp>
      <p:sp>
        <p:nvSpPr>
          <p:cNvPr id="13" name="Right Arrow 12"/>
          <p:cNvSpPr/>
          <p:nvPr/>
        </p:nvSpPr>
        <p:spPr>
          <a:xfrm rot="2481337">
            <a:off x="7898807" y="4025002"/>
            <a:ext cx="1034250" cy="561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20246880">
            <a:off x="7202245" y="2102648"/>
            <a:ext cx="994643" cy="561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 rot="8422133">
            <a:off x="2731187" y="2848267"/>
            <a:ext cx="1034250" cy="561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" y="5912927"/>
            <a:ext cx="2407921" cy="839737"/>
          </a:xfrm>
          <a:prstGeom prst="rect">
            <a:avLst/>
          </a:prstGeom>
        </p:spPr>
      </p:pic>
      <p:pic>
        <p:nvPicPr>
          <p:cNvPr id="14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5877896"/>
            <a:ext cx="1981200" cy="87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Description: Description: Logo I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5912926"/>
            <a:ext cx="778669" cy="92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47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7057292" cy="13255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328644"/>
            <a:ext cx="6231341" cy="301107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lòng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4e6a14dc3b425_imag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9380" y="633047"/>
            <a:ext cx="4539577" cy="30312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85538" y="3664312"/>
            <a:ext cx="4413419" cy="3193687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" y="5912927"/>
            <a:ext cx="2407921" cy="839737"/>
          </a:xfrm>
          <a:prstGeom prst="rect">
            <a:avLst/>
          </a:prstGeom>
        </p:spPr>
      </p:pic>
      <p:pic>
        <p:nvPicPr>
          <p:cNvPr id="7" name="Picture 15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5877896"/>
            <a:ext cx="1981200" cy="87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escription: Description: Logo IC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5912926"/>
            <a:ext cx="778669" cy="92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83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vi-VN" sz="3800" dirty="0" smtClean="0">
                <a:latin typeface="+mn-lt"/>
              </a:rPr>
              <a:t>Con đường dẫn tới </a:t>
            </a:r>
            <a:r>
              <a:rPr lang="en-US" sz="3800" dirty="0" smtClean="0">
                <a:latin typeface="+mn-lt"/>
              </a:rPr>
              <a:t>t</a:t>
            </a:r>
            <a:r>
              <a:rPr lang="vi-VN" sz="3800" dirty="0" smtClean="0">
                <a:latin typeface="+mn-lt"/>
              </a:rPr>
              <a:t>hành công bắt đầu bằng </a:t>
            </a:r>
            <a:r>
              <a:rPr lang="en-US" sz="3800" dirty="0" smtClean="0">
                <a:latin typeface="+mn-lt"/>
              </a:rPr>
              <a:t>đ</a:t>
            </a:r>
            <a:r>
              <a:rPr lang="vi-VN" sz="3800" dirty="0" smtClean="0">
                <a:latin typeface="+mn-lt"/>
              </a:rPr>
              <a:t>iểm đến</a:t>
            </a:r>
            <a:endParaRPr lang="en-US" sz="3800" dirty="0">
              <a:latin typeface="+mn-lt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349" y="1732022"/>
            <a:ext cx="8421944" cy="4351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43968" y="1714653"/>
            <a:ext cx="3568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endParaRPr lang="en-US" sz="2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40373" y="2319300"/>
            <a:ext cx="1935398" cy="38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HÀNH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99246" y="2599699"/>
            <a:ext cx="352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XÂY DỰNG VÀ THIẾT BỊ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4592" y="3157342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 KẾ HOẠT ĐỘNG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09480" y="4322463"/>
            <a:ext cx="461673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 KẾ TÍCH HỢP</a:t>
            </a:r>
            <a:endParaRPr lang="en-US" sz="3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93987" y="3351821"/>
            <a:ext cx="3830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 KẾ CHỨC NĂNG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38324" y="5398477"/>
            <a:ext cx="4630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TẦM NHÌN RÕ RÀNG</a:t>
            </a:r>
            <a:endParaRPr lang="en-US" sz="3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6" name="Picture 1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30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65125"/>
            <a:ext cx="12192001" cy="132556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CÁCH TIẾP CẬN THIẾT KẾ TÍCH HỢP:  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770167"/>
              </p:ext>
            </p:extLst>
          </p:nvPr>
        </p:nvGraphicFramePr>
        <p:xfrm>
          <a:off x="284747" y="1873751"/>
          <a:ext cx="10515600" cy="4077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74942" y="2248926"/>
            <a:ext cx="28224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AN TOÀN</a:t>
            </a:r>
          </a:p>
          <a:p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HIỆU SUẤT</a:t>
            </a:r>
          </a:p>
          <a:p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SỰ HÀI LÒNG CỦA NGƯỜI BỆNH CAO</a:t>
            </a:r>
          </a:p>
          <a:p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LỢI NHUẬN</a:t>
            </a:r>
          </a:p>
          <a:p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BỀN VỮNG</a:t>
            </a:r>
          </a:p>
          <a:p>
            <a:endParaRPr lang="en-US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74941" y="4750835"/>
            <a:ext cx="3245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i="1" dirty="0">
                <a:latin typeface="Arial" panose="020B0604020202020204" pitchFamily="34" charset="0"/>
                <a:cs typeface="Arial" panose="020B0604020202020204" pitchFamily="34" charset="0"/>
              </a:rPr>
              <a:t>TÍNH CÁCH</a:t>
            </a:r>
          </a:p>
          <a:p>
            <a:r>
              <a:rPr lang="vi-VN" i="1" dirty="0">
                <a:latin typeface="Arial" panose="020B0604020202020204" pitchFamily="34" charset="0"/>
                <a:cs typeface="Arial" panose="020B0604020202020204" pitchFamily="34" charset="0"/>
              </a:rPr>
              <a:t>HÌNH THỨC</a:t>
            </a:r>
          </a:p>
          <a:p>
            <a:r>
              <a:rPr lang="vi-VN" i="1" dirty="0">
                <a:latin typeface="Arial" panose="020B0604020202020204" pitchFamily="34" charset="0"/>
                <a:cs typeface="Arial" panose="020B0604020202020204" pitchFamily="34" charset="0"/>
              </a:rPr>
              <a:t>HIỆU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vi-VN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i="1" dirty="0">
                <a:latin typeface="Arial" panose="020B0604020202020204" pitchFamily="34" charset="0"/>
                <a:cs typeface="Arial" panose="020B0604020202020204" pitchFamily="34" charset="0"/>
              </a:rPr>
              <a:t>NĂNG LƯỢNG</a:t>
            </a:r>
          </a:p>
          <a:p>
            <a:r>
              <a:rPr lang="vi-VN" i="1" dirty="0" smtClean="0">
                <a:latin typeface="Arial" panose="020B0604020202020204" pitchFamily="34" charset="0"/>
                <a:cs typeface="Arial" panose="020B0604020202020204" pitchFamily="34" charset="0"/>
              </a:rPr>
              <a:t>HIỆU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SUẤT </a:t>
            </a:r>
            <a:r>
              <a:rPr lang="vi-VN" i="1" dirty="0" smtClean="0">
                <a:latin typeface="Arial" panose="020B0604020202020204" pitchFamily="34" charset="0"/>
                <a:cs typeface="Arial" panose="020B0604020202020204" pitchFamily="34" charset="0"/>
              </a:rPr>
              <a:t>KIẾN TRÚC</a:t>
            </a:r>
            <a:endParaRPr lang="en-US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8597396" y="2455739"/>
            <a:ext cx="3427268" cy="2962898"/>
          </a:xfrm>
          <a:prstGeom prst="ellipse">
            <a:avLst/>
          </a:prstGeom>
          <a:solidFill>
            <a:srgbClr val="CA8B66">
              <a:alpha val="6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39321" y="3172255"/>
            <a:ext cx="30038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SỰ THỰC HIỆN THÀNH CÔNG CỦA TẦM NHÌN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Content Placeholder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1" name="Picture 10" descr="Description: Description: logo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Description: Description: Logo ICT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43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65125"/>
            <a:ext cx="12192001" cy="13255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TẠI SAO NÓ LẠI QUAN TRỌNG:  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5320" y="1799121"/>
            <a:ext cx="6668284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418" y="2343095"/>
            <a:ext cx="1007670" cy="686073"/>
          </a:xfrm>
          <a:prstGeom prst="rect">
            <a:avLst/>
          </a:prstGeom>
        </p:spPr>
      </p:pic>
      <p:pic>
        <p:nvPicPr>
          <p:cNvPr id="6" name="Picture 5" descr="md00061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6178" y="3029168"/>
            <a:ext cx="790367" cy="1899850"/>
          </a:xfrm>
          <a:prstGeom prst="rect">
            <a:avLst/>
          </a:prstGeom>
        </p:spPr>
      </p:pic>
      <p:pic>
        <p:nvPicPr>
          <p:cNvPr id="7" name="Picture 6" descr="j0309629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682" y="4929018"/>
            <a:ext cx="709114" cy="994086"/>
          </a:xfrm>
          <a:prstGeom prst="rect">
            <a:avLst/>
          </a:prstGeom>
        </p:spPr>
      </p:pic>
      <p:sp>
        <p:nvSpPr>
          <p:cNvPr id="3" name="Left Bracket 2"/>
          <p:cNvSpPr/>
          <p:nvPr/>
        </p:nvSpPr>
        <p:spPr>
          <a:xfrm>
            <a:off x="2626328" y="2168811"/>
            <a:ext cx="855354" cy="3169899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49220" y="2343095"/>
            <a:ext cx="677108" cy="234563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1" name="Picture 10" descr="Description: Description: logo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escription: Description: Logo IC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93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4" descr="mage result for image of dollar sign"/>
          <p:cNvSpPr>
            <a:spLocks noChangeAspect="1" noChangeArrowheads="1"/>
          </p:cNvSpPr>
          <p:nvPr/>
        </p:nvSpPr>
        <p:spPr bwMode="auto">
          <a:xfrm>
            <a:off x="0" y="0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057" y="3051084"/>
            <a:ext cx="1093880" cy="1285043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277812" y="3051083"/>
            <a:ext cx="654050" cy="10383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559" y="3195394"/>
            <a:ext cx="2398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LÃNG PHÍ 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 rot="10800000">
            <a:off x="3328324" y="3051084"/>
            <a:ext cx="654050" cy="10383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78804" y="2722728"/>
            <a:ext cx="578235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NGUỒN LỰC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CHĂM SÓC NGƯỜI BỆNH NHIỀU HƠN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TRẢ KHOẢN VAY NỢ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LỢI TỨC ĐẦU TƯ CHO NHÀ ĐẦU TƯ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TÍNH BỀN VỮNG DÀI HẠN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70937" y="3195395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>
          <a:xfrm rot="10800000">
            <a:off x="5692532" y="3081828"/>
            <a:ext cx="654050" cy="10383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73" y="5147866"/>
            <a:ext cx="12189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GIÚP ĐỠ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CHÚNG TA </a:t>
            </a:r>
            <a:r>
              <a:rPr lang="vi-V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ĐÁP ỨNG CÁC NGHĨA VỤ CỦA CHÚNG TA ĐỐI VỚI CỘNG ĐỒNG,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vi-V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CHỦ SỞ HỮU,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NHỮNG NGƯỜI BỆNH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9" name="Picture 18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98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391629"/>
            <a:ext cx="12192000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oạt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s://tse2.mm.bing.net/th?id=OIP.ZcZAfiYBpzQUV1IiLTGurQEPDm&amp;pid=15.1&amp;P=0&amp;w=300&amp;h=300">
            <a:hlinkClick r:id="rId2" invalidUrl="https://images.search.yahoo.com/images/view;_ylt=AwrB8o4deoZZNkUAhFGJzbkF;_ylu=X3oDMTIzOGd1ZGZ2BHNlYwNzcgRzbGsDaW1nBG9pZAMyYWYxNGJjOTFiNTI2ZjA1ZWM2NGNjMzNiM2Y2YWM3YgRncG9zAzM4BGl0A2Jpbmc-?.origin=&amp;back=https://images.search.yahoo.com/search/images?p=graphic+of+flow&amp;fr=tightropetb&amp;tab=organic&amp;ri=38&amp;w=4200&amp;h=3570&amp;imgurl=www.clker.com/cliparts/6/5/c/6/1356604543475837012complex flowchart1.jpg&amp;rurl=http://www.clker.com/clipart-251819.html&amp;size=974.9KB&amp;name=Complex+Flowchart+|+Free+Images+at+Clker.com+-+vector+&lt;b&gt;clip+art&lt;/b&gt;+online+...&amp;p=graphic+of+flow&amp;oid=2af14bc91b526f05ec64cc33b3f6ac7b&amp;fr2=&amp;fr=tightropetb&amp;tt=Complex+Flowchart+|+Free+Images+at+Clker.com+-+vector+&lt;b&gt;clip+art&lt;/b&gt;+online+...&amp;b=0&amp;ni=49&amp;no=38&amp;ts=&amp;tab=organic&amp;sigr=118g6elvg&amp;sigb=130pu6j82&amp;sigi=12atc68ge&amp;sigt=12gdot45f&amp;sign=12gdot45f&amp;.crumb=XAZGCLalrFe&amp;fr=tightropetb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883" y="1746046"/>
            <a:ext cx="25812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198" y="2051010"/>
            <a:ext cx="3433020" cy="1574576"/>
          </a:xfrm>
          <a:prstGeom prst="rect">
            <a:avLst/>
          </a:prstGeom>
        </p:spPr>
      </p:pic>
      <p:pic>
        <p:nvPicPr>
          <p:cNvPr id="7" name="Picture 8" descr="https://tse4.mm.bing.net/th?id=OIP.hXbG4bbuKiLm8FvyOlJFZQEsDQ&amp;pid=15.1&amp;P=0&amp;w=300&amp;h=3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1507" y="2071425"/>
            <a:ext cx="2221140" cy="15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845" y="4353295"/>
            <a:ext cx="2573867" cy="15497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380" y="4378676"/>
            <a:ext cx="2256016" cy="1557437"/>
          </a:xfrm>
          <a:prstGeom prst="rect">
            <a:avLst/>
          </a:prstGeom>
        </p:spPr>
      </p:pic>
      <p:sp>
        <p:nvSpPr>
          <p:cNvPr id="12" name="Cross 11"/>
          <p:cNvSpPr/>
          <p:nvPr/>
        </p:nvSpPr>
        <p:spPr>
          <a:xfrm>
            <a:off x="5325200" y="5128167"/>
            <a:ext cx="477079" cy="437322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167270" y="2841420"/>
            <a:ext cx="573139" cy="392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7683293" y="2838298"/>
            <a:ext cx="573139" cy="392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5414811" y="4081372"/>
            <a:ext cx="29785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85115" y="4027914"/>
            <a:ext cx="9157252" cy="1069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Content Placeholder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8" name="Picture 17" descr="Description: Description: logo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Description: Description: Logo I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2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355"/>
            <a:ext cx="12191999" cy="1325563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KẾ HOẠCH VÀ THIẾT KẾ: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oạt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126" y="2572803"/>
            <a:ext cx="37819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THIẾT KẾ CHỨC NĂNG 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052" y="2461270"/>
            <a:ext cx="435543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THIẾT KẾ KIẾN TRÚC</a:t>
            </a:r>
          </a:p>
          <a:p>
            <a:pPr algn="ctr"/>
            <a:endParaRPr lang="en-US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200" dirty="0">
                <a:latin typeface="Arial" panose="020B0604020202020204" pitchFamily="34" charset="0"/>
                <a:cs typeface="Arial" panose="020B0604020202020204" pitchFamily="34" charset="0"/>
              </a:rPr>
              <a:t>Đặc điểm của tòa </a:t>
            </a: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200" dirty="0">
                <a:latin typeface="Arial" panose="020B0604020202020204" pitchFamily="34" charset="0"/>
                <a:cs typeface="Arial" panose="020B0604020202020204" pitchFamily="34" charset="0"/>
              </a:rPr>
              <a:t>Kích thước của không gian</a:t>
            </a: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Liền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kích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thước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200" dirty="0">
                <a:latin typeface="Arial" panose="020B0604020202020204" pitchFamily="34" charset="0"/>
                <a:cs typeface="Arial" panose="020B0604020202020204" pitchFamily="34" charset="0"/>
              </a:rPr>
              <a:t>Thông số cho Kích thước xây dựng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79306" y="2473036"/>
            <a:ext cx="331269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HOẠT ĐỘNG</a:t>
            </a:r>
          </a:p>
          <a:p>
            <a:endParaRPr lang="en-US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200" dirty="0">
                <a:latin typeface="Arial" panose="020B0604020202020204" pitchFamily="34" charset="0"/>
                <a:cs typeface="Arial" panose="020B0604020202020204" pitchFamily="34" charset="0"/>
              </a:rPr>
              <a:t>Tối đa hóa </a:t>
            </a: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nhu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200" dirty="0">
                <a:latin typeface="Arial" panose="020B0604020202020204" pitchFamily="34" charset="0"/>
                <a:cs typeface="Arial" panose="020B0604020202020204" pitchFamily="34" charset="0"/>
              </a:rPr>
              <a:t>Tối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ưu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hóa </a:t>
            </a:r>
            <a:r>
              <a:rPr lang="vi-VN" sz="2200" dirty="0">
                <a:latin typeface="Arial" panose="020B0604020202020204" pitchFamily="34" charset="0"/>
                <a:cs typeface="Arial" panose="020B0604020202020204" pitchFamily="34" charset="0"/>
              </a:rPr>
              <a:t>nhu </a:t>
            </a: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hưởng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ROI</a:t>
            </a:r>
          </a:p>
          <a:p>
            <a:r>
              <a:rPr lang="vi-VN" sz="2200" dirty="0">
                <a:latin typeface="Arial" panose="020B0604020202020204" pitchFamily="34" charset="0"/>
                <a:cs typeface="Arial" panose="020B0604020202020204" pitchFamily="34" charset="0"/>
              </a:rPr>
              <a:t>Ảnh hưởng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nhuận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rved Right Arrow 13"/>
          <p:cNvSpPr/>
          <p:nvPr/>
        </p:nvSpPr>
        <p:spPr>
          <a:xfrm rot="16200000" flipV="1">
            <a:off x="5944981" y="2727980"/>
            <a:ext cx="887573" cy="6904564"/>
          </a:xfrm>
          <a:prstGeom prst="curvedRightArrow">
            <a:avLst>
              <a:gd name="adj1" fmla="val 25000"/>
              <a:gd name="adj2" fmla="val 50000"/>
              <a:gd name="adj3" fmla="val 224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8476248" y="4862105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796271" y="3461737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796271" y="3866128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3780923" y="4250841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807994" y="4967337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3807994" y="4618188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796271" y="5430009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8476248" y="3453333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8476248" y="3787508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8476640" y="4106207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8477438" y="4508299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8488363" y="5217729"/>
            <a:ext cx="403058" cy="306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 descr="https://tse2.mm.bing.net/th?id=OIP.ZcZAfiYBpzQUV1IiLTGurQEPDm&amp;pid=15.1&amp;P=0&amp;w=300&amp;h=300">
            <a:hlinkClick r:id="rId3" invalidUrl="https://images.search.yahoo.com/images/view;_ylt=AwrB8o4deoZZNkUAhFGJzbkF;_ylu=X3oDMTIzOGd1ZGZ2BHNlYwNzcgRzbGsDaW1nBG9pZAMyYWYxNGJjOTFiNTI2ZjA1ZWM2NGNjMzNiM2Y2YWM3YgRncG9zAzM4BGl0A2Jpbmc-?.origin=&amp;back=https://images.search.yahoo.com/search/images?p=graphic+of+flow&amp;fr=tightropetb&amp;tab=organic&amp;ri=38&amp;w=4200&amp;h=3570&amp;imgurl=www.clker.com/cliparts/6/5/c/6/1356604543475837012complex flowchart1.jpg&amp;rurl=http://www.clker.com/clipart-251819.html&amp;size=974.9KB&amp;name=Complex+Flowchart+|+Free+Images+at+Clker.com+-+vector+&lt;b&gt;clip+art&lt;/b&gt;+online+...&amp;p=graphic+of+flow&amp;oid=2af14bc91b526f05ec64cc33b3f6ac7b&amp;fr2=&amp;fr=tightropetb&amp;tt=Complex+Flowchart+|+Free+Images+at+Clker.com+-+vector+&lt;b&gt;clip+art&lt;/b&gt;+online+...&amp;b=0&amp;ni=49&amp;no=38&amp;ts=&amp;tab=organic&amp;sigr=118g6elvg&amp;sigb=130pu6j82&amp;sigi=12atc68ge&amp;sigt=12gdot45f&amp;sign=12gdot45f&amp;.crumb=XAZGCLalrFe&amp;fr=tightropetb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4730" y="1445813"/>
            <a:ext cx="1232247" cy="104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https://tse4.mm.bing.net/th?id=OIP.hXbG4bbuKiLm8FvyOlJFZQEsDQ&amp;pid=15.1&amp;P=0&amp;w=300&amp;h=3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741" y="1428426"/>
            <a:ext cx="1625243" cy="112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male_doctor_and_patien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8085" y="1491506"/>
            <a:ext cx="150495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Content Placeholder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6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43378" y="2119417"/>
            <a:ext cx="5181600" cy="435133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THIẾT KẾ CHỨC NĂNG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Định nghĩa các quy trình và hệ thống hoạt động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người,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hông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tin và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ật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055135" y="3694078"/>
            <a:ext cx="1139687" cy="7677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11618" y="2119417"/>
            <a:ext cx="42539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THIẾT KẾ VẬT LÝ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SỨC CHỨA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BỐ TRÍ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LIỀN KỀ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LƯU THÔNG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tse2.mm.bing.net/th?id=OIP.ZcZAfiYBpzQUV1IiLTGurQEPDm&amp;pid=15.1&amp;P=0&amp;w=300&amp;h=300">
            <a:hlinkClick r:id="rId3" invalidUrl="https://images.search.yahoo.com/images/view;_ylt=AwrB8o4deoZZNkUAhFGJzbkF;_ylu=X3oDMTIzOGd1ZGZ2BHNlYwNzcgRzbGsDaW1nBG9pZAMyYWYxNGJjOTFiNTI2ZjA1ZWM2NGNjMzNiM2Y2YWM3YgRncG9zAzM4BGl0A2Jpbmc-?.origin=&amp;back=https://images.search.yahoo.com/search/images?p=graphic+of+flow&amp;fr=tightropetb&amp;tab=organic&amp;ri=38&amp;w=4200&amp;h=3570&amp;imgurl=www.clker.com/cliparts/6/5/c/6/1356604543475837012complex flowchart1.jpg&amp;rurl=http://www.clker.com/clipart-251819.html&amp;size=974.9KB&amp;name=Complex+Flowchart+|+Free+Images+at+Clker.com+-+vector+&lt;b&gt;clip+art&lt;/b&gt;+online+...&amp;p=graphic+of+flow&amp;oid=2af14bc91b526f05ec64cc33b3f6ac7b&amp;fr2=&amp;fr=tightropetb&amp;tt=Complex+Flowchart+|+Free+Images+at+Clker.com+-+vector+&lt;b&gt;clip+art&lt;/b&gt;+online+...&amp;b=0&amp;ni=49&amp;no=38&amp;ts=&amp;tab=organic&amp;sigr=118g6elvg&amp;sigb=130pu6j82&amp;sigi=12atc68ge&amp;sigt=12gdot45f&amp;sign=12gdot45f&amp;.crumb=XAZGCLalrFe&amp;fr=tightropetb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779" y="1732310"/>
            <a:ext cx="1731997" cy="146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tse4.mm.bing.net/th?id=OIP.hXbG4bbuKiLm8FvyOlJFZQEsDQ&amp;pid=15.1&amp;P=0&amp;w=300&amp;h=30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5985" y="1797540"/>
            <a:ext cx="2026053" cy="14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tse4.mm.bing.net/th?id=OIP.hXbG4bbuKiLm8FvyOlJFZQEsDQ&amp;pid=15.1&amp;P=0&amp;w=300&amp;h=300">
            <a:hlinkClick r:id="rId6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5985" y="1797540"/>
            <a:ext cx="2026053" cy="14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2" name="Picture 11" descr="Description: Description: logo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Description: Description: Logo IC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15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 bwMode="auto">
          <a:xfrm>
            <a:off x="4769855" y="1152939"/>
            <a:ext cx="6709401" cy="446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</a:t>
            </a:r>
            <a:r>
              <a:rPr lang="vi-VN" sz="25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TỔ CHỨC KHÔNG GIAN</a:t>
            </a:r>
            <a:r>
              <a:rPr lang="en-US" sz="25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vi-VN" sz="25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CHO BỆNH VIỆN 150 GIƯỜNG MỚI XÂY TẠI TRUNG ĐÔNG</a:t>
            </a:r>
            <a:endParaRPr lang="en-US" sz="25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6348" y="1689651"/>
            <a:ext cx="39892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Trao đổi tầm nhìn với chủ sở hữu hoặc các bên liên quan</a:t>
            </a:r>
          </a:p>
          <a:p>
            <a:pPr marL="342900" indent="-342900">
              <a:buAutoNum type="arabicPeriod"/>
            </a:pP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Nghiên cứu khả thi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0100" lvl="1" indent="-342900">
              <a:buFont typeface="+mj-lt"/>
              <a:buAutoNum type="alphaLcPeriod"/>
            </a:pP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Thực hiện đánh giá nhu cầu y tế cộng đồng</a:t>
            </a:r>
          </a:p>
          <a:p>
            <a:pPr marL="800100" lvl="1" indent="-342900">
              <a:buFont typeface="+mj-lt"/>
              <a:buAutoNum type="alphaLcPeriod"/>
            </a:pP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Tiến hành phân tích môi trường và đối thủ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Xác địch dịch vụ và khoảng cách giường bệnh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Xây dựng kế hoạch kinh doanh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Xây dựng kế hoạch không gian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28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8336" y="545910"/>
            <a:ext cx="5663892" cy="57907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145" y="1103468"/>
            <a:ext cx="5715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STUDY:  TỔ CHỨC KHÔNG GIAN</a:t>
            </a:r>
            <a:endParaRPr lang="en-US" sz="22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vi-VN" sz="22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ƯỚC TÍNH NHU CẦU BÁC SỸ THEO CHUYÊN MÔN</a:t>
            </a:r>
            <a:endParaRPr lang="en-US" sz="22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1121" y="2928439"/>
            <a:ext cx="5786905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vi-VN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bác sỹ quyết định khối lượng công việc</a:t>
            </a:r>
          </a:p>
          <a:p>
            <a:r>
              <a:rPr lang="vi-VN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Không gian quyết định công suất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24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607" y="734093"/>
            <a:ext cx="5462392" cy="1165501"/>
          </a:xfrm>
        </p:spPr>
        <p:txBody>
          <a:bodyPr>
            <a:normAutofit fontScale="90000"/>
          </a:bodyPr>
          <a:lstStyle/>
          <a:p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STUDY:  </a:t>
            </a:r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TỔ CHỨC KHÔNG GIAN</a:t>
            </a:r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/>
            </a:r>
            <a:b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</a:br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/>
            </a:r>
            <a:b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</a:br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Lên kế hoạch nhân sự theo </a:t>
            </a:r>
            <a:r>
              <a:rPr lang="en-US" sz="22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</a:t>
            </a:r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hoa phòng</a:t>
            </a:r>
            <a:endParaRPr lang="en-US" sz="22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10569"/>
              </p:ext>
            </p:extLst>
          </p:nvPr>
        </p:nvGraphicFramePr>
        <p:xfrm>
          <a:off x="838200" y="2014415"/>
          <a:ext cx="10515599" cy="3973757"/>
        </p:xfrm>
        <a:graphic>
          <a:graphicData uri="http://schemas.openxmlformats.org/drawingml/2006/table">
            <a:tbl>
              <a:tblPr/>
              <a:tblGrid>
                <a:gridCol w="1637965"/>
                <a:gridCol w="106362"/>
                <a:gridCol w="616896"/>
                <a:gridCol w="616896"/>
                <a:gridCol w="616896"/>
                <a:gridCol w="106362"/>
                <a:gridCol w="616896"/>
                <a:gridCol w="616896"/>
                <a:gridCol w="616896"/>
                <a:gridCol w="106362"/>
                <a:gridCol w="616896"/>
                <a:gridCol w="106362"/>
                <a:gridCol w="616896"/>
                <a:gridCol w="113452"/>
                <a:gridCol w="616896"/>
                <a:gridCol w="106362"/>
                <a:gridCol w="616896"/>
                <a:gridCol w="106362"/>
                <a:gridCol w="616896"/>
                <a:gridCol w="106362"/>
                <a:gridCol w="616896"/>
                <a:gridCol w="616896"/>
              </a:tblGrid>
              <a:tr h="19948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Department: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ICU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883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62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Workload Metric: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Beds/Unit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Units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36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ICU Beds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Coverage for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Non-Worked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Staff/8 Hour Shift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Worked Hours/Week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Worked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Hours/Wk (1)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Position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Day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Evening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Night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24/7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Weekdays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Weekends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Hours/Wk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15%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Hours/Week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FTE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Salary/FTE(3)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Salary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Nurse Manager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48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48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48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$30,000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$30,000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RN (1 RN/2 pts)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1,008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1008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178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1186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24.7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PCA (1 PCA/4 pts)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504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504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89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593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12.4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Unit Clerk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112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112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132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2.7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 Subtotal(1 Unit)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1,624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48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1,672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287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1,959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41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30000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 Total (3 Units)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33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27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4872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144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5016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860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5,876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122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-  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90,000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FTE/ICU Bed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3.40 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Notes: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  Excluded for positions where coverage during non-worked hours is not required.</a:t>
                      </a: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9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9499" marR="9499" marT="9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8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996" y="422564"/>
            <a:ext cx="5418175" cy="59316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1012" y="1080290"/>
            <a:ext cx="5007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STUDY: </a:t>
            </a:r>
            <a:r>
              <a:rPr lang="vi-VN" sz="20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TỔ CHỨC KHÔNG </a:t>
            </a:r>
            <a:r>
              <a:rPr lang="vi-VN" sz="2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GIAN</a:t>
            </a:r>
            <a:endParaRPr lang="en-US" sz="2000" b="1" dirty="0" smtClean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QUẢN LÝ NHÂN VIÊN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35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951286"/>
              </p:ext>
            </p:extLst>
          </p:nvPr>
        </p:nvGraphicFramePr>
        <p:xfrm>
          <a:off x="6184135" y="189053"/>
          <a:ext cx="5694213" cy="6109887"/>
        </p:xfrm>
        <a:graphic>
          <a:graphicData uri="http://schemas.openxmlformats.org/drawingml/2006/table">
            <a:tbl>
              <a:tblPr/>
              <a:tblGrid>
                <a:gridCol w="95620"/>
                <a:gridCol w="100402"/>
                <a:gridCol w="62153"/>
                <a:gridCol w="1190479"/>
                <a:gridCol w="62153"/>
                <a:gridCol w="215147"/>
                <a:gridCol w="62153"/>
                <a:gridCol w="339453"/>
                <a:gridCol w="57372"/>
                <a:gridCol w="482885"/>
                <a:gridCol w="62153"/>
                <a:gridCol w="502009"/>
                <a:gridCol w="62153"/>
                <a:gridCol w="502009"/>
                <a:gridCol w="62153"/>
                <a:gridCol w="1835919"/>
              </a:tblGrid>
              <a:tr h="34969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effectLst/>
                          <a:latin typeface="Arial" charset="0"/>
                        </a:rPr>
                        <a:t>Preliminary Hospital Space Program (150 beds)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740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Hospital Beds =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150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Complex Beds =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Functional Area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Planning Unit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 DGSF/Unit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Total DGSF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Total BGSF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Comments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19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Patient Services/Amenities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Lobby/Reception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2,000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Could be shared with MOB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t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Registration/Admitting/Pt Services</a:t>
                      </a: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1,600</a:t>
                      </a: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5552" marR="5552" marT="555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Health Resource Center/Consumer Library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800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Gift Shop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800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Prayer Room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Room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300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Volunteers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Subtotal (Pt Services/Amenities)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6,400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6,848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Inpatient Care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Med/Surg/Peds (4 30-bed units)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108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600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64,800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69,336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Private rooms; includes special needs unti in 4 30-bed units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Medical/Surgical (Shelled; 2 32-bed units)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600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Med/Surg VIP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1,200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21,600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23,112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Private rooms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ICU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800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9,600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10,272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Approximately 10% of medical/surgical beds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6765"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Med/Surg Special Needs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7,200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7,704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Subtotal (Inpatient Care)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150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103,200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110,424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Diagnostic/Treatment Services (Hospital)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ED/Clinical Decision Unit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Tx Rooms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600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7,200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7,704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10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Rehabilitation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800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800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856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Care to be delivered to inpatients at bedside; centralized office and storage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Subtotal (Diagnostic/Treatment Hospital)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8,000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8,560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6765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Diagnostic/Treatment Services (Shared)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Cardiopulmonary Center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Noninvasive Diagnostics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500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1,500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Nuclear Medicine/Stress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1,600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3,200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Echocardiology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500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1,500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Neurodiagnostics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500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1,500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Respiratory Therapy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500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500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Cardiac Cath/EP/Specials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1,800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3,600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Includes prep/recovery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Subtotal (Cardiopulmonary)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11,800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12,626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Endoscopy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Proc Rms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2,000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8,000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8,560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Includes 3 prep/recovery bays per room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Imaging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10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General Rad/Fluoro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1,300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3,900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May locate one in A&amp;E; separate unit in orthopedic clinic if desired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Ultrasound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900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1,800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CT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1,800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3,600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MRI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1,800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1,800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Subtotal (Imaging)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5,400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5,778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Women's Center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Mammography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Proc Rms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600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1,200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Ultrasound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Proc Rms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600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600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Bone Densitometry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Proc Rms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500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500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Subtotal (Women's Center)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2,300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2,461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Surgery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ORs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 3,200 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38,400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41,088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0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effectLst/>
                          <a:latin typeface="Arial" charset="0"/>
                        </a:rPr>
                        <a:t>8 planned plus 4 by AHMC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98"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Subtotal (Diagnostic/Treatment Shared)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65,900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effectLst/>
                          <a:latin typeface="Arial" charset="0"/>
                        </a:rPr>
                        <a:t>70,513</a:t>
                      </a: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400" b="1" i="0" u="none" strike="noStrike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1" i="0" u="none" strike="noStrike" dirty="0">
                        <a:effectLst/>
                        <a:latin typeface="Arial" charset="0"/>
                      </a:endParaRPr>
                    </a:p>
                  </a:txBody>
                  <a:tcPr marL="5552" marR="5552" marT="55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0730" y="1061357"/>
            <a:ext cx="53842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STUDY: </a:t>
            </a:r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TỔ CHỨC KHÔNG </a:t>
            </a:r>
            <a:r>
              <a:rPr lang="vi-VN" sz="22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GIAN</a:t>
            </a:r>
            <a:endParaRPr lang="en-US" sz="2200" b="1" dirty="0" smtClean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en-US" sz="22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Thiết kế không gian sơ bộ</a:t>
            </a:r>
            <a:endParaRPr lang="en-US" sz="22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58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494829"/>
              </p:ext>
            </p:extLst>
          </p:nvPr>
        </p:nvGraphicFramePr>
        <p:xfrm>
          <a:off x="838199" y="2475594"/>
          <a:ext cx="10515602" cy="3051400"/>
        </p:xfrm>
        <a:graphic>
          <a:graphicData uri="http://schemas.openxmlformats.org/drawingml/2006/table">
            <a:tbl>
              <a:tblPr/>
              <a:tblGrid>
                <a:gridCol w="176584"/>
                <a:gridCol w="185414"/>
                <a:gridCol w="114780"/>
                <a:gridCol w="2198476"/>
                <a:gridCol w="114780"/>
                <a:gridCol w="397315"/>
                <a:gridCol w="114780"/>
                <a:gridCol w="626875"/>
                <a:gridCol w="105951"/>
                <a:gridCol w="891751"/>
                <a:gridCol w="114780"/>
                <a:gridCol w="927068"/>
                <a:gridCol w="114780"/>
                <a:gridCol w="927068"/>
                <a:gridCol w="114780"/>
                <a:gridCol w="3390420"/>
              </a:tblGrid>
              <a:tr h="15257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Support Services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Central Processing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OR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500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6,000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Supports inpatient and outpatient surgery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Housekeeping/Linen Holding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150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8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1,200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Central receiving point for laundry, and back-up supply/per bldg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Inpatient Pharmacy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25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7,350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Central inpatient pharmacy to support Pyxis distribution system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Lab/Morgue/Blood Bank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20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5,880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Centralized lab; rapid response labs in OPD and Cancer Center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Materials Management/General Storage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15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4,410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Just in time system with minimal storage on-site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Nutrition Services/Cafeteria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60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17,640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Facility Mgmt/Maintenance/Biomed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15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4,410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Security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Beds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 4 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1,176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Subtotal (Support Services)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48,066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51,431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Administrative Services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Admin/Finance/Nursing Offices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6,000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Health Information Mgmt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Human Resources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Information Systems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Medical Staff Services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Quality/Utilization/Case Mgmt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Subtotal (Adm Services)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16,000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charset="0"/>
                        </a:rPr>
                        <a:t>17,120</a:t>
                      </a: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5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effectLst/>
                        <a:latin typeface="Arial" charset="0"/>
                      </a:endParaRPr>
                    </a:p>
                  </a:txBody>
                  <a:tcPr marL="11736" marR="11736" marT="117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199" y="817787"/>
            <a:ext cx="54548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STUDY:  </a:t>
            </a:r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TỔ CHỨC KHÔNG GIAN</a:t>
            </a:r>
            <a:endParaRPr lang="en-US" sz="22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255" y="1187119"/>
            <a:ext cx="4798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Thiết kế không gian sơ bộ (tiếp theo)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4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2262666"/>
            <a:ext cx="8920808" cy="39880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9491" y="846221"/>
            <a:ext cx="54548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STUDY:  </a:t>
            </a:r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TỔ CHỨC KHÔNG GIAN</a:t>
            </a:r>
            <a:endParaRPr lang="en-US" sz="22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491" y="1318369"/>
            <a:ext cx="4798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Thiết kế không gian sơ bộ (tiếp theo)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1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59" y="1126775"/>
            <a:ext cx="4271731" cy="48648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7333" y="942109"/>
            <a:ext cx="54548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CASE STUDY:  </a:t>
            </a:r>
            <a:r>
              <a:rPr lang="vi-VN" sz="22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TỔ CHỨC KHÔNG GIAN</a:t>
            </a:r>
            <a:endParaRPr lang="en-US" sz="22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333" y="1455456"/>
            <a:ext cx="33714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Tóm tắt kế hoạch sơ bộ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36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 bwMode="auto">
          <a:xfrm>
            <a:off x="5515940" y="1400414"/>
            <a:ext cx="6325644" cy="474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9238" y="1001801"/>
            <a:ext cx="650505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b="1" dirty="0" smtClean="0">
                <a:cs typeface="Times New Roman" panose="02020603050405020304" pitchFamily="18" charset="0"/>
              </a:rPr>
              <a:t>TÁC ĐỘNG CỦA VIỆC LÊN KẾ HOẠCH VỀ KHÔNG GIAN</a:t>
            </a:r>
            <a:r>
              <a:rPr lang="en-US" b="1" dirty="0" smtClean="0">
                <a:cs typeface="Times New Roman" panose="02020603050405020304" pitchFamily="18" charset="0"/>
              </a:rPr>
              <a:t>:</a:t>
            </a:r>
          </a:p>
          <a:p>
            <a:endParaRPr lang="en-US" b="1" dirty="0" smtClean="0"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vi-VN" b="1" dirty="0" smtClean="0">
                <a:cs typeface="Times New Roman" panose="02020603050405020304" pitchFamily="18" charset="0"/>
              </a:rPr>
              <a:t>Các dịch vụ phù hợp cho cộng đồng</a:t>
            </a:r>
          </a:p>
          <a:p>
            <a:pPr marL="342900" indent="-342900">
              <a:buAutoNum type="arabicPeriod"/>
            </a:pPr>
            <a:endParaRPr lang="en-US" b="1" dirty="0" smtClean="0"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vi-VN" b="1" dirty="0" smtClean="0">
                <a:cs typeface="Times New Roman" panose="02020603050405020304" pitchFamily="18" charset="0"/>
              </a:rPr>
              <a:t>Khả năng phù hợp</a:t>
            </a:r>
          </a:p>
          <a:p>
            <a:pPr marL="342900" indent="-342900">
              <a:buAutoNum type="arabicPeriod"/>
            </a:pPr>
            <a:endParaRPr lang="en-US" b="1" dirty="0"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vi-VN" b="1" dirty="0" smtClean="0">
                <a:cs typeface="Times New Roman" panose="02020603050405020304" pitchFamily="18" charset="0"/>
              </a:rPr>
              <a:t>Sự lưu thông và liền kề phù hợp</a:t>
            </a:r>
          </a:p>
          <a:p>
            <a:pPr marL="342900" indent="-342900">
              <a:buAutoNum type="arabicPeriod"/>
            </a:pPr>
            <a:endParaRPr lang="en-US" b="1" dirty="0"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vi-VN" b="1" dirty="0" smtClean="0">
                <a:cs typeface="Times New Roman" panose="02020603050405020304" pitchFamily="18" charset="0"/>
              </a:rPr>
              <a:t>Quản lý tốt ngân sách vốn</a:t>
            </a:r>
            <a:endParaRPr lang="en-US" b="1" dirty="0"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9360" y="293914"/>
            <a:ext cx="6265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ea typeface="Arial" charset="0"/>
                <a:cs typeface="Times New Roman" panose="02020603050405020304" pitchFamily="18" charset="0"/>
              </a:rPr>
              <a:t>CASE STUDY: </a:t>
            </a:r>
            <a:r>
              <a:rPr lang="vi-VN" sz="2800" b="1" dirty="0" smtClean="0">
                <a:ea typeface="Arial" charset="0"/>
                <a:cs typeface="Times New Roman" panose="02020603050405020304" pitchFamily="18" charset="0"/>
              </a:rPr>
              <a:t>TỔ CHỨC KHÔNG GIAN</a:t>
            </a:r>
            <a:endParaRPr lang="en-US" sz="2800" b="1" dirty="0"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9238" y="4890052"/>
            <a:ext cx="4939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400" b="1" dirty="0" smtClean="0">
                <a:cs typeface="Times New Roman" panose="02020603050405020304" pitchFamily="18" charset="0"/>
              </a:rPr>
              <a:t>HÌNH THỨC THEO CHỨC NĂNG</a:t>
            </a:r>
            <a:endParaRPr lang="en-US" sz="2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81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6127"/>
            <a:ext cx="12192000" cy="132556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TÁC ĐỘNG CỦA HOẠT ĐỘNG LẬP KẾ HOẠCH XÂY PHÒNG 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MỔ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u Co OR.jpg"/>
          <p:cNvPicPr>
            <a:picLocks noChangeAspect="1"/>
          </p:cNvPicPr>
          <p:nvPr/>
        </p:nvPicPr>
        <p:blipFill>
          <a:blip r:embed="rId4">
            <a:alphaModFix amt="3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554" y="1507693"/>
            <a:ext cx="8443683" cy="55115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34971" y="2316580"/>
            <a:ext cx="77652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USD 5.1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triệu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USD/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mổ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ước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2196" y="4211518"/>
            <a:ext cx="58022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 TIÊU VỐN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2.75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triệu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USD/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mổ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thêm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trì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 txBox="1">
            <a:spLocks noGrp="1"/>
          </p:cNvSpPr>
          <p:nvPr>
            <p:ph idx="1"/>
          </p:nvPr>
        </p:nvSpPr>
        <p:spPr>
          <a:xfrm>
            <a:off x="-197622" y="2409995"/>
            <a:ext cx="219486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mổ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7504" y="3874065"/>
            <a:ext cx="18697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mổ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997242" y="2471866"/>
            <a:ext cx="721895" cy="696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070925" y="4422976"/>
            <a:ext cx="721895" cy="696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Content Placeholder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2" name="Picture 11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Description: Description: Logo IC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17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1690688"/>
            <a:ext cx="10515599" cy="425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VÍ DỤ:  #1  An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60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AN TOÀN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4560858" y="1846511"/>
            <a:ext cx="7631142" cy="1900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ai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dựng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ệ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0" indent="0" algn="just">
              <a:buNone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1999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9833" y="3159245"/>
            <a:ext cx="608797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44.000 đến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98.000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chết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có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ngăn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hàng năm do các lỗi y khoa</a:t>
            </a:r>
          </a:p>
          <a:p>
            <a:pPr marL="285750" indent="-285750" algn="just">
              <a:buFont typeface="Arial"/>
              <a:buChar char="•"/>
            </a:pPr>
            <a:endParaRPr lang="vi-V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Phần lớn các lỗi do lỗi hệ thống</a:t>
            </a:r>
          </a:p>
          <a:p>
            <a:pPr marL="285750" indent="-285750" algn="just">
              <a:buFont typeface="Arial"/>
              <a:buChar char="•"/>
            </a:pP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Giao tiếp kém</a:t>
            </a:r>
          </a:p>
          <a:p>
            <a:pPr marL="285750" indent="-285750" algn="just">
              <a:buFont typeface="Arial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Bàn giao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559" y="1825624"/>
            <a:ext cx="4432299" cy="3852495"/>
          </a:xfrm>
          <a:prstGeom prst="rect">
            <a:avLst/>
          </a:prstGeom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0" name="Picture 9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thiểu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bàn giao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46925" y="1711622"/>
            <a:ext cx="574619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hiến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lược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căn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hay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vực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tối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thiểu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buFont typeface="Arial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Tập hợp các khu vực chuẩn bị và khu vực phục hồi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gần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các khu vực điều trị trong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cứu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2" descr="http://healthcare-executive-insight.advanceweb.com/SharedResources/Images/2013/030413/ICU_Nurse_Communication_300x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472" y="2052822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48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7"/>
            <a:ext cx="12192000" cy="155098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mắc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HAI (Hospital Acquired Infections)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183957" y="2124261"/>
            <a:ext cx="105156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tâm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iểm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ệnh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tật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(CDC):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5904" y="2709989"/>
            <a:ext cx="43705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2 triệu HAI / năm</a:t>
            </a:r>
          </a:p>
          <a:p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90.000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chết</a:t>
            </a:r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Rửa tay sạch là yếu tố quan trọng nhất</a:t>
            </a:r>
          </a:p>
          <a:p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rung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tâm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iểm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soát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ệnh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tật (CDC):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5597" y="2797531"/>
            <a:ext cx="3793960" cy="36780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21517" y="2671011"/>
            <a:ext cx="18691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75558" y="3194903"/>
            <a:ext cx="12714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0" name="Picture 9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86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464" y="1732022"/>
            <a:ext cx="11742762" cy="4351338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bồn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rửa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54807"/>
            <a:ext cx="12192000" cy="128946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bồn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rửa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64" y="2764510"/>
            <a:ext cx="4202988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77" y="2349484"/>
            <a:ext cx="5859423" cy="4199254"/>
          </a:xfrm>
          <a:prstGeom prst="rect">
            <a:avLst/>
          </a:prstGeom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27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vi-VN" sz="4000" dirty="0">
                <a:latin typeface="+mn-lt"/>
              </a:rPr>
              <a:t>TÁC ĐỘNG CỦA: Các </a:t>
            </a:r>
            <a:r>
              <a:rPr lang="en-US" sz="4000" dirty="0" smtClean="0">
                <a:latin typeface="+mn-lt"/>
              </a:rPr>
              <a:t>t</a:t>
            </a:r>
            <a:r>
              <a:rPr lang="vi-VN" sz="4000" dirty="0" smtClean="0">
                <a:latin typeface="+mn-lt"/>
              </a:rPr>
              <a:t>rạm </a:t>
            </a:r>
            <a:r>
              <a:rPr lang="en-US" sz="4000" dirty="0">
                <a:latin typeface="+mn-lt"/>
              </a:rPr>
              <a:t>đ</a:t>
            </a:r>
            <a:r>
              <a:rPr lang="vi-VN" sz="4000" dirty="0" smtClean="0">
                <a:latin typeface="+mn-lt"/>
              </a:rPr>
              <a:t>iều </a:t>
            </a:r>
            <a:r>
              <a:rPr lang="vi-VN" sz="4000" dirty="0">
                <a:latin typeface="+mn-lt"/>
              </a:rPr>
              <a:t>dưỡng </a:t>
            </a:r>
            <a:r>
              <a:rPr lang="en-US" sz="4000" dirty="0" smtClean="0">
                <a:latin typeface="+mn-lt"/>
              </a:rPr>
              <a:t>phi </a:t>
            </a:r>
            <a:r>
              <a:rPr lang="en-US" sz="4000" dirty="0" err="1" smtClean="0">
                <a:latin typeface="+mn-lt"/>
              </a:rPr>
              <a:t>tập</a:t>
            </a:r>
            <a:r>
              <a:rPr lang="en-US" sz="4000" dirty="0" smtClean="0">
                <a:latin typeface="+mn-lt"/>
              </a:rPr>
              <a:t> </a:t>
            </a:r>
            <a:r>
              <a:rPr lang="en-US" sz="4000" dirty="0" err="1" smtClean="0">
                <a:latin typeface="+mn-lt"/>
              </a:rPr>
              <a:t>trung</a:t>
            </a:r>
            <a:endParaRPr lang="en-US" sz="4000" dirty="0"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741553"/>
              </p:ext>
            </p:extLst>
          </p:nvPr>
        </p:nvGraphicFramePr>
        <p:xfrm>
          <a:off x="5152830" y="1979446"/>
          <a:ext cx="6021192" cy="4787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662"/>
                <a:gridCol w="1613694"/>
                <a:gridCol w="1610418"/>
                <a:gridCol w="1610418"/>
              </a:tblGrid>
              <a:tr h="1038707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TOÀN</a:t>
                      </a:r>
                      <a:endParaRPr lang="en-US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HIỆU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QUẢ </a:t>
                      </a:r>
                      <a:endParaRPr lang="en-US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SỰ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HÀI LÒNG CỦA NGƯỜI BỆNH</a:t>
                      </a:r>
                      <a:endParaRPr lang="en-US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58686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5B9FA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TÁC</a:t>
                      </a:r>
                      <a:r>
                        <a:rPr lang="en-US" b="1" baseline="0" dirty="0" smtClean="0">
                          <a:solidFill>
                            <a:srgbClr val="5B9FA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ĐỘNG</a:t>
                      </a:r>
                      <a:endParaRPr lang="en-US" b="1" dirty="0">
                        <a:solidFill>
                          <a:srgbClr val="5B9FA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Khả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năng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nhìn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thấy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bệnh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tăng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Giảm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khoảng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bộ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điều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dưỡng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Thời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gian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phản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hồi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nhanh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hơn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88440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5B9FA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KẾT</a:t>
                      </a:r>
                      <a:r>
                        <a:rPr lang="en-US" b="1" baseline="0" dirty="0" smtClean="0">
                          <a:solidFill>
                            <a:srgbClr val="5B9FA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QUẢ </a:t>
                      </a:r>
                      <a:endParaRPr lang="en-US" b="1" dirty="0">
                        <a:solidFill>
                          <a:srgbClr val="5B9FA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Giảm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vi-VN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ỷ </a:t>
                      </a:r>
                      <a:r>
                        <a:rPr lang="vi-VN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lệ </a:t>
                      </a:r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ngã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vi-VN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xuống 50%</a:t>
                      </a:r>
                    </a:p>
                    <a:p>
                      <a:pPr algn="ctr"/>
                      <a:r>
                        <a:rPr lang="vi-VN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(Chi phí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vi-VN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giảm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là</a:t>
                      </a:r>
                      <a:r>
                        <a:rPr lang="vi-VN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20,2 tỷ đô la Mỹ)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Tăng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</a:t>
                      </a:r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lượt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thăm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bệnh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phòng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điều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dưỡng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bệnh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cảm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thấy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tự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tin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hơn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việc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chăm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sóc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sức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khỏe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họ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0183" y="1942577"/>
            <a:ext cx="2922465" cy="3789156"/>
          </a:xfrm>
          <a:noFill/>
        </p:spPr>
      </p:pic>
      <p:pic>
        <p:nvPicPr>
          <p:cNvPr id="7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6" name="Picture 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24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74638"/>
            <a:ext cx="12192000" cy="1193215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uản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ấp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169" y="1601660"/>
            <a:ext cx="8741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3457" y="2391183"/>
            <a:ext cx="522254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hiến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lược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ơ sở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hạ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vi-V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Thuốc lưu trữ ở giường bệnh</a:t>
            </a:r>
          </a:p>
          <a:p>
            <a:endParaRPr lang="vi-V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Phòng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thuốc yên tĩnh, trong lành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1874" y="2391183"/>
            <a:ext cx="3086629" cy="424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7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74638"/>
            <a:ext cx="12192000" cy="1593984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Ngăn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ngừa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ngã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578" y="2096279"/>
            <a:ext cx="85028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hiến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lược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hạ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 Phi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ngã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á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dụng cho tất cả các khu vực chăm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 algn="just">
              <a:buFont typeface="Arial"/>
              <a:buChar char="•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Khoa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cứu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/>
              <a:buChar char="•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hồi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0336" y="2796648"/>
            <a:ext cx="4216398" cy="28204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49603" y="6148130"/>
            <a:ext cx="6301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Hendrich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; Healthcare Design Magazine ; Feb 2005 </a:t>
            </a:r>
          </a:p>
        </p:txBody>
      </p:sp>
      <p:pic>
        <p:nvPicPr>
          <p:cNvPr id="9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84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74638"/>
            <a:ext cx="12192000" cy="1206021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mệt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mỏi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5171" y="1593694"/>
            <a:ext cx="10229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Mệt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mỏi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cả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góp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6636" y="2574168"/>
            <a:ext cx="910024" cy="14068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268" y="2232968"/>
            <a:ext cx="7899400" cy="3911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1536" y="4656203"/>
            <a:ext cx="1202264" cy="1972374"/>
          </a:xfrm>
          <a:prstGeom prst="rect">
            <a:avLst/>
          </a:prstGeom>
        </p:spPr>
      </p:pic>
      <p:pic>
        <p:nvPicPr>
          <p:cNvPr id="10" name="Content Placeholder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9" name="Picture 8" descr="Description: Description: logo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Description: Description: Logo IC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3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mệt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mỏi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866" y="1956543"/>
            <a:ext cx="8534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Phi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trun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thuốc và thông tin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7866" y="3165043"/>
            <a:ext cx="81449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800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chuyến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tuần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buFont typeface="Arial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quãng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dặm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/ca  </a:t>
            </a:r>
            <a:endParaRPr lang="en-US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Wingdings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544696" y="6174242"/>
            <a:ext cx="6062133" cy="423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Robert Wood Johnson Foundation; SSM Health Care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2799" y="3242262"/>
            <a:ext cx="2713916" cy="2892550"/>
          </a:xfrm>
          <a:prstGeom prst="rect">
            <a:avLst/>
          </a:prstGeom>
        </p:spPr>
      </p:pic>
      <p:pic>
        <p:nvPicPr>
          <p:cNvPr id="10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9" name="Picture 8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84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74638"/>
            <a:ext cx="12192000" cy="1340324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ủng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hộ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bệnh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và gia đình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đối tác an toàn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6658" y="1739612"/>
            <a:ext cx="87411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sót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được giảm bởi một môi trường minh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bạch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nhờ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khuyến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khích sự tham gia của bệnh nhân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Ủy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ban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658" y="3848619"/>
            <a:ext cx="437058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Chiến lược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ơ sở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hạ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ngồi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http://stonehousesigns.com/sites/default/files/Hospital%20landing%20page%20imag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4987" y="2844448"/>
            <a:ext cx="3908423" cy="377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04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74638"/>
            <a:ext cx="12192000" cy="141605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#2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http://www.studio3301.com/data/photos/55_1r1E8X2699_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0668" y="1781175"/>
            <a:ext cx="7324321" cy="487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0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74638"/>
            <a:ext cx="12192000" cy="1275909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lệch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67856"/>
            <a:ext cx="1058593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chiều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dọc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latin typeface="Arial" panose="020B0604020202020204" pitchFamily="34" charset="0"/>
                <a:cs typeface="Arial" panose="020B0604020202020204" pitchFamily="34" charset="0"/>
              </a:rPr>
              <a:t>Công việc được chuẩn hóa ... dẫn đến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không gian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vi-V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chuẩn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endParaRPr lang="en-US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0949" y="2609431"/>
            <a:ext cx="472431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Chiến lược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ơ sở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hạ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Các hệ thống hỗ trợ hoạt động thống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716" y="3061935"/>
            <a:ext cx="4436533" cy="2938850"/>
          </a:xfrm>
          <a:prstGeom prst="rect">
            <a:avLst/>
          </a:prstGeom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37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dirty="0">
                <a:latin typeface="+mn-lt"/>
              </a:rPr>
              <a:t>Tối ưu hóa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dirty="0" smtClean="0">
                <a:latin typeface="+mn-lt"/>
              </a:rPr>
              <a:t>hời </a:t>
            </a:r>
            <a:r>
              <a:rPr lang="vi-VN" dirty="0">
                <a:latin typeface="+mn-lt"/>
              </a:rPr>
              <a:t>gian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+mn-lt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dirty="0" smtClean="0">
                <a:latin typeface="+mn-lt"/>
              </a:rPr>
              <a:t>iều </a:t>
            </a:r>
            <a:r>
              <a:rPr lang="vi-VN" dirty="0">
                <a:latin typeface="+mn-lt"/>
              </a:rPr>
              <a:t>dưỡng</a:t>
            </a:r>
            <a:endParaRPr lang="en-US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466" y="2115470"/>
            <a:ext cx="40723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2800" dirty="0" smtClean="0">
                <a:cs typeface="Times New Roman" panose="02020603050405020304" pitchFamily="18" charset="0"/>
              </a:rPr>
              <a:t>? </a:t>
            </a:r>
          </a:p>
          <a:p>
            <a:pPr algn="just"/>
            <a:endParaRPr lang="en-US" sz="28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40-50%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viện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800" dirty="0" smtClean="0"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cs typeface="Times New Roman" panose="02020603050405020304" pitchFamily="18" charset="0"/>
            </a:endParaRPr>
          </a:p>
        </p:txBody>
      </p:sp>
      <p:pic>
        <p:nvPicPr>
          <p:cNvPr id="7" name="Picture 2" descr="http://blog.giveforward.com/wp-content/uploads/2011/02/Nurses-group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6085" y="2346818"/>
            <a:ext cx="4621230" cy="30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6" name="Picture 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-1" y="365125"/>
            <a:ext cx="12192001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726" y="1690688"/>
            <a:ext cx="8229600" cy="4533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61049" y="5866709"/>
            <a:ext cx="546295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7%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đương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endParaRPr lang="en-US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6" name="Picture 5" descr="Description: Description: logo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escription: Description: Logo IC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57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82729"/>
            <a:ext cx="6578600" cy="3695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3821" y="5560118"/>
            <a:ext cx="764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dưỡng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3800" y="3446599"/>
            <a:ext cx="3276601" cy="2321354"/>
          </a:xfrm>
          <a:prstGeom prst="rect">
            <a:avLst/>
          </a:prstGeom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77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-13072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9"/>
            <a:ext cx="12192000" cy="704809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#3 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Sự hài lòng của người bệnh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1" y="5483401"/>
            <a:ext cx="3549329" cy="423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D4E5-EAEA-574A-8ECB-4CF0F3C7C997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38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1" y="1131826"/>
            <a:ext cx="101584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Sự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hài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lòng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vi-VN" sz="22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người </a:t>
            </a:r>
            <a:r>
              <a:rPr lang="en-US" sz="22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bệnh</a:t>
            </a:r>
            <a:r>
              <a:rPr lang="en-US" sz="22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ảnh</a:t>
            </a:r>
            <a:r>
              <a:rPr lang="en-US" sz="22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hưởng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nhiều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nhất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bởi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yếu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tố</a:t>
            </a:r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người</a:t>
            </a:r>
            <a:endParaRPr lang="en-US" sz="2200" dirty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algn="ctr"/>
            <a:r>
              <a:rPr lang="en-US" sz="2200" i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JD Powers and Associates Sept 2012</a:t>
            </a:r>
          </a:p>
          <a:p>
            <a:pPr algn="ctr"/>
            <a:r>
              <a:rPr lang="en-US" sz="2200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2200" dirty="0"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77181" y="5219700"/>
            <a:ext cx="4089400" cy="752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27655"/>
              </p:ext>
            </p:extLst>
          </p:nvPr>
        </p:nvGraphicFramePr>
        <p:xfrm>
          <a:off x="2589854" y="2120246"/>
          <a:ext cx="7140300" cy="3597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170" name="Picture 2" descr="http://www.healthcaredesignmagazine.com/sites/healthcaredesignmagazine.com/files/imagecache/570x360/Photo%202%20-%20El%20Camino%20Hospital%20Interior%20Lobby%20medium%20r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22303" y="2120245"/>
            <a:ext cx="3800010" cy="253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3907043" y="4114801"/>
            <a:ext cx="1884154" cy="123613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14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599" y="194929"/>
            <a:ext cx="8940801" cy="670560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9"/>
            <a:ext cx="12192000" cy="72050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dirty="0" smtClean="0">
                <a:latin typeface="+mn-lt"/>
              </a:rPr>
              <a:t>Sự hài lòng của người bệnh: Vấn đề con người</a:t>
            </a:r>
            <a:endParaRPr lang="en-US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D4E5-EAEA-574A-8ECB-4CF0F3C7C997}" type="slidenum">
              <a:rPr lang="en-US" smtClean="0"/>
              <a:t>39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722050"/>
              </p:ext>
            </p:extLst>
          </p:nvPr>
        </p:nvGraphicFramePr>
        <p:xfrm>
          <a:off x="2760133" y="995146"/>
          <a:ext cx="6572162" cy="4501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1" y="5483401"/>
            <a:ext cx="3549329" cy="423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2265" y="5496494"/>
            <a:ext cx="2891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JD Powers Sept 2012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6375401" y="5219700"/>
            <a:ext cx="4089400" cy="752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1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-13072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0" y="151807"/>
            <a:ext cx="9144000" cy="530981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dirty="0" smtClean="0">
                <a:latin typeface="+mn-lt"/>
              </a:rPr>
              <a:t>Vấn đề về sự hài lòng của người bệnh: Tiếng ồn</a:t>
            </a:r>
            <a:endParaRPr lang="en-US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1" y="5360569"/>
            <a:ext cx="3549329" cy="423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233518"/>
            <a:ext cx="2743200" cy="365125"/>
          </a:xfrm>
        </p:spPr>
        <p:txBody>
          <a:bodyPr/>
          <a:lstStyle/>
          <a:p>
            <a:fld id="{97A8D4E5-EAEA-574A-8ECB-4CF0F3C7C997}" type="slidenum">
              <a:rPr lang="en-US" smtClean="0"/>
              <a:t>40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75401" y="5096868"/>
            <a:ext cx="4089400" cy="752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669125646"/>
              </p:ext>
            </p:extLst>
          </p:nvPr>
        </p:nvGraphicFramePr>
        <p:xfrm>
          <a:off x="3149600" y="915252"/>
          <a:ext cx="6273800" cy="458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81200" y="5572210"/>
            <a:ext cx="744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University of Chicago </a:t>
            </a:r>
            <a:r>
              <a:rPr lang="en-US" sz="1400" dirty="0" err="1"/>
              <a:t>Pritzker</a:t>
            </a:r>
            <a:r>
              <a:rPr lang="en-US" sz="1400" dirty="0"/>
              <a:t> School of Medicine, 2012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1669730" y="1055560"/>
            <a:ext cx="1886271" cy="843616"/>
          </a:xfrm>
          <a:prstGeom prst="wedgeRectCallout">
            <a:avLst>
              <a:gd name="adj1" fmla="val 109733"/>
              <a:gd name="adj2" fmla="val 156654"/>
            </a:avLst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762601" y="1154203"/>
            <a:ext cx="16310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500" b="1" smtClean="0"/>
              <a:t>Mức âm thanh TB </a:t>
            </a:r>
          </a:p>
          <a:p>
            <a:pPr algn="ctr"/>
            <a:r>
              <a:rPr lang="vi-VN" sz="1500" b="1" dirty="0" smtClean="0"/>
              <a:t>trong BV</a:t>
            </a:r>
            <a:endParaRPr lang="en-US" sz="1500" b="1" dirty="0"/>
          </a:p>
        </p:txBody>
      </p:sp>
      <p:sp>
        <p:nvSpPr>
          <p:cNvPr id="13" name="Rectangular Callout 12"/>
          <p:cNvSpPr/>
          <p:nvPr/>
        </p:nvSpPr>
        <p:spPr>
          <a:xfrm>
            <a:off x="1648822" y="3994920"/>
            <a:ext cx="1886271" cy="369332"/>
          </a:xfrm>
          <a:prstGeom prst="wedgeRectCallout">
            <a:avLst>
              <a:gd name="adj1" fmla="val 114221"/>
              <a:gd name="adj2" fmla="val -157275"/>
            </a:avLst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762601" y="3994920"/>
            <a:ext cx="1631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b="1" dirty="0" smtClean="0"/>
              <a:t>Khuyến nghị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146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-13072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13073"/>
            <a:ext cx="12192000" cy="73380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Sources of Noise Disruption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1" y="5360569"/>
            <a:ext cx="3549329" cy="423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233518"/>
            <a:ext cx="2743200" cy="365125"/>
          </a:xfrm>
        </p:spPr>
        <p:txBody>
          <a:bodyPr/>
          <a:lstStyle/>
          <a:p>
            <a:fld id="{97A8D4E5-EAEA-574A-8ECB-4CF0F3C7C997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41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750598"/>
              </p:ext>
            </p:extLst>
          </p:nvPr>
        </p:nvGraphicFramePr>
        <p:xfrm>
          <a:off x="2213714" y="954925"/>
          <a:ext cx="7805935" cy="4171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/>
          <p:cNvSpPr/>
          <p:nvPr/>
        </p:nvSpPr>
        <p:spPr>
          <a:xfrm>
            <a:off x="6375401" y="5096868"/>
            <a:ext cx="4089400" cy="752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213713" y="1570500"/>
            <a:ext cx="1884154" cy="379006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69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759" y="117152"/>
            <a:ext cx="10515600" cy="1325563"/>
          </a:xfrm>
        </p:spPr>
        <p:txBody>
          <a:bodyPr>
            <a:normAutofit fontScale="90000"/>
          </a:bodyPr>
          <a:lstStyle/>
          <a:p>
            <a:pPr algn="just"/>
            <a:r>
              <a:rPr lang="vi-VN" dirty="0">
                <a:latin typeface="+mn-lt"/>
              </a:rPr>
              <a:t>Các bước cơ bản để lập kế hoạch hoạt động để đảm bảo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+mn-lt"/>
              </a:rPr>
              <a:t>t</a:t>
            </a:r>
            <a:r>
              <a:rPr lang="vi-VN" dirty="0" smtClean="0">
                <a:latin typeface="+mn-lt"/>
              </a:rPr>
              <a:t>heo </a:t>
            </a:r>
            <a:r>
              <a:rPr lang="en-US" dirty="0" smtClean="0">
                <a:latin typeface="+mn-lt"/>
              </a:rPr>
              <a:t>c</a:t>
            </a:r>
            <a:r>
              <a:rPr lang="vi-VN" dirty="0" smtClean="0">
                <a:latin typeface="+mn-lt"/>
              </a:rPr>
              <a:t>hức </a:t>
            </a:r>
            <a:r>
              <a:rPr lang="vi-VN" dirty="0">
                <a:latin typeface="+mn-lt"/>
              </a:rPr>
              <a:t>năng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746" y="1719328"/>
            <a:ext cx="4989162" cy="435133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vi-VN" dirty="0">
                <a:cs typeface="Times New Roman" panose="02020603050405020304" pitchFamily="18" charset="0"/>
              </a:rPr>
              <a:t>Nghiên cứu khả thi</a:t>
            </a:r>
          </a:p>
          <a:p>
            <a:pPr algn="just"/>
            <a:r>
              <a:rPr lang="vi-VN" dirty="0">
                <a:cs typeface="Times New Roman" panose="02020603050405020304" pitchFamily="18" charset="0"/>
              </a:rPr>
              <a:t>Kế hoạch kinh doanh</a:t>
            </a:r>
          </a:p>
          <a:p>
            <a:pPr algn="just"/>
            <a:r>
              <a:rPr lang="vi-VN" dirty="0">
                <a:cs typeface="Times New Roman" panose="02020603050405020304" pitchFamily="18" charset="0"/>
              </a:rPr>
              <a:t>Ước tính nhu cầu </a:t>
            </a:r>
            <a:r>
              <a:rPr lang="vi-VN" dirty="0" smtClean="0">
                <a:cs typeface="Times New Roman" panose="02020603050405020304" pitchFamily="18" charset="0"/>
              </a:rPr>
              <a:t>giường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vi-VN" dirty="0" smtClean="0">
                <a:cs typeface="Times New Roman" panose="02020603050405020304" pitchFamily="18" charset="0"/>
              </a:rPr>
              <a:t> </a:t>
            </a:r>
            <a:r>
              <a:rPr lang="vi-VN" dirty="0">
                <a:cs typeface="Times New Roman" panose="02020603050405020304" pitchFamily="18" charset="0"/>
              </a:rPr>
              <a:t>dịch vụ</a:t>
            </a:r>
          </a:p>
          <a:p>
            <a:pPr algn="just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>
                <a:cs typeface="Times New Roman" panose="02020603050405020304" pitchFamily="18" charset="0"/>
              </a:rPr>
              <a:t>b</a:t>
            </a:r>
            <a:r>
              <a:rPr lang="vi-VN" dirty="0" smtClean="0">
                <a:cs typeface="Times New Roman" panose="02020603050405020304" pitchFamily="18" charset="0"/>
              </a:rPr>
              <a:t>ác sĩ </a:t>
            </a:r>
            <a:r>
              <a:rPr lang="vi-VN" dirty="0">
                <a:cs typeface="Times New Roman" panose="02020603050405020304" pitchFamily="18" charset="0"/>
              </a:rPr>
              <a:t>theo chuyên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vi-VN" dirty="0">
              <a:cs typeface="Times New Roman" panose="02020603050405020304" pitchFamily="18" charset="0"/>
            </a:endParaRPr>
          </a:p>
          <a:p>
            <a:pPr algn="just"/>
            <a:r>
              <a:rPr lang="vi-VN" dirty="0">
                <a:cs typeface="Times New Roman" panose="02020603050405020304" pitchFamily="18" charset="0"/>
              </a:rPr>
              <a:t>Khối </a:t>
            </a:r>
            <a:r>
              <a:rPr lang="vi-VN" dirty="0" smtClean="0">
                <a:cs typeface="Times New Roman" panose="02020603050405020304" pitchFamily="18" charset="0"/>
              </a:rPr>
              <a:t>lượng </a:t>
            </a:r>
            <a:r>
              <a:rPr lang="vi-VN" dirty="0">
                <a:cs typeface="Times New Roman" panose="02020603050405020304" pitchFamily="18" charset="0"/>
              </a:rPr>
              <a:t>công việc dự kiến</a:t>
            </a:r>
          </a:p>
          <a:p>
            <a:pPr algn="just"/>
            <a:r>
              <a:rPr lang="vi-VN" dirty="0">
                <a:cs typeface="Times New Roman" panose="02020603050405020304" pitchFamily="18" charset="0"/>
              </a:rPr>
              <a:t>Nhu cầu phòng chính</a:t>
            </a:r>
          </a:p>
          <a:p>
            <a:pPr algn="just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vi-VN" dirty="0">
                <a:cs typeface="Times New Roman" panose="02020603050405020304" pitchFamily="18" charset="0"/>
              </a:rPr>
              <a:t>Yêu cầu nhân sự</a:t>
            </a:r>
          </a:p>
          <a:p>
            <a:pPr algn="just"/>
            <a:r>
              <a:rPr lang="vi-VN" dirty="0">
                <a:cs typeface="Times New Roman" panose="02020603050405020304" pitchFamily="18" charset="0"/>
              </a:rPr>
              <a:t>Xác định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226105" y="3192651"/>
            <a:ext cx="1362263" cy="920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94861" y="3248667"/>
            <a:ext cx="257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TÍNH BỀN VỮNG DÀI HẠN 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6701" y="978711"/>
            <a:ext cx="2503039" cy="2674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8771" y="3664164"/>
            <a:ext cx="2458897" cy="2770788"/>
          </a:xfrm>
          <a:prstGeom prst="rect">
            <a:avLst/>
          </a:prstGeom>
        </p:spPr>
      </p:pic>
      <p:pic>
        <p:nvPicPr>
          <p:cNvPr id="11" name="Content Placeholder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  <p:pic>
        <p:nvPicPr>
          <p:cNvPr id="10" name="Picture 9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escription: Description: Logo IC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49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2" y="199088"/>
            <a:ext cx="12189527" cy="132556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vi-VN" dirty="0" smtClean="0">
                <a:latin typeface="+mn-lt"/>
                <a:cs typeface="Times New Roman" panose="02020603050405020304" pitchFamily="18" charset="0"/>
              </a:rPr>
              <a:t>XÁC ĐỊNH HỆ </a:t>
            </a:r>
            <a:r>
              <a:rPr lang="vi-VN" dirty="0">
                <a:latin typeface="+mn-lt"/>
                <a:cs typeface="Times New Roman" panose="02020603050405020304" pitchFamily="18" charset="0"/>
              </a:rPr>
              <a:t>THỐNG HOẠT ĐỘNG 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:  </a:t>
            </a:r>
            <a:br>
              <a:rPr lang="en-US" dirty="0" smtClean="0">
                <a:latin typeface="+mn-lt"/>
                <a:cs typeface="Times New Roman" panose="02020603050405020304" pitchFamily="18" charset="0"/>
              </a:rPr>
            </a:b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Sự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 di </a:t>
            </a: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chuyển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của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con </a:t>
            </a: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người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thông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tin, </a:t>
            </a: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vật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liệu</a:t>
            </a:r>
            <a:endParaRPr 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Content Placeholder 8"/>
          <p:cNvSpPr txBox="1">
            <a:spLocks/>
          </p:cNvSpPr>
          <p:nvPr/>
        </p:nvSpPr>
        <p:spPr>
          <a:xfrm>
            <a:off x="661893" y="1733397"/>
            <a:ext cx="3894776" cy="2506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Hệ thống giao </a:t>
            </a:r>
            <a:r>
              <a:rPr lang="vi-VN" sz="2400" dirty="0" smtClean="0">
                <a:cs typeface="Times New Roman" panose="02020603050405020304" pitchFamily="18" charset="0"/>
              </a:rPr>
              <a:t>thông</a:t>
            </a:r>
            <a:endParaRPr lang="en-US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-VN" sz="2400" dirty="0" smtClean="0">
                <a:cs typeface="Times New Roman" panose="02020603050405020304" pitchFamily="18" charset="0"/>
              </a:rPr>
              <a:t>và </a:t>
            </a:r>
            <a:r>
              <a:rPr lang="vi-VN" sz="2400" dirty="0">
                <a:cs typeface="Times New Roman" panose="02020603050405020304" pitchFamily="18" charset="0"/>
              </a:rPr>
              <a:t>vận tải</a:t>
            </a:r>
          </a:p>
          <a:p>
            <a:pPr marL="0" indent="0">
              <a:buNone/>
            </a:pPr>
            <a:endParaRPr lang="vi-VN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Lập biểu,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sz="2400" dirty="0" smtClean="0">
                <a:cs typeface="Times New Roman" panose="02020603050405020304" pitchFamily="18" charset="0"/>
              </a:rPr>
              <a:t>ăng </a:t>
            </a:r>
            <a:r>
              <a:rPr lang="vi-VN" sz="2400" dirty="0">
                <a:cs typeface="Times New Roman" panose="02020603050405020304" pitchFamily="18" charset="0"/>
              </a:rPr>
              <a:t>ký và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sz="2400" dirty="0" smtClean="0">
                <a:cs typeface="Times New Roman" panose="02020603050405020304" pitchFamily="18" charset="0"/>
              </a:rPr>
              <a:t>iểm </a:t>
            </a:r>
            <a:r>
              <a:rPr lang="vi-VN" sz="2400" dirty="0">
                <a:cs typeface="Times New Roman" panose="02020603050405020304" pitchFamily="18" charset="0"/>
              </a:rPr>
              <a:t>thu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en-US" sz="2400" dirty="0">
                <a:cs typeface="Times New Roman" panose="02020603050405020304" pitchFamily="18" charset="0"/>
              </a:rPr>
              <a:t>d</a:t>
            </a:r>
            <a:r>
              <a:rPr lang="vi-VN" sz="2400" dirty="0" smtClean="0">
                <a:cs typeface="Times New Roman" panose="02020603050405020304" pitchFamily="18" charset="0"/>
              </a:rPr>
              <a:t>ịch </a:t>
            </a:r>
            <a:r>
              <a:rPr lang="vi-VN" sz="2400" dirty="0">
                <a:cs typeface="Times New Roman" panose="02020603050405020304" pitchFamily="18" charset="0"/>
              </a:rPr>
              <a:t>vụ</a:t>
            </a:r>
            <a:endParaRPr lang="en-US" sz="2400" dirty="0" smtClean="0">
              <a:cs typeface="Times New Roman" panose="02020603050405020304" pitchFamily="18" charset="0"/>
            </a:endParaRPr>
          </a:p>
        </p:txBody>
      </p:sp>
      <p:sp>
        <p:nvSpPr>
          <p:cNvPr id="6" name="Content Placeholder 8"/>
          <p:cNvSpPr txBox="1">
            <a:spLocks noGrp="1"/>
          </p:cNvSpPr>
          <p:nvPr>
            <p:ph idx="1"/>
          </p:nvPr>
        </p:nvSpPr>
        <p:spPr>
          <a:xfrm>
            <a:off x="5687687" y="346333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Chuỗi cung ứng (Quản lý </a:t>
            </a:r>
            <a:r>
              <a:rPr lang="en-US" sz="2400" dirty="0" smtClean="0">
                <a:cs typeface="Times New Roman" panose="02020603050405020304" pitchFamily="18" charset="0"/>
              </a:rPr>
              <a:t>v</a:t>
            </a:r>
            <a:r>
              <a:rPr lang="vi-VN" sz="2400" dirty="0" smtClean="0">
                <a:cs typeface="Times New Roman" panose="02020603050405020304" pitchFamily="18" charset="0"/>
              </a:rPr>
              <a:t>ật </a:t>
            </a:r>
            <a:r>
              <a:rPr lang="vi-VN" sz="2400" dirty="0">
                <a:cs typeface="Times New Roman" panose="02020603050405020304" pitchFamily="18" charset="0"/>
              </a:rPr>
              <a:t>liệu)</a:t>
            </a:r>
          </a:p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Hồ sơ bệnh án</a:t>
            </a:r>
          </a:p>
          <a:p>
            <a:pPr marL="0" indent="0">
              <a:buNone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Quầy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Dịch vụ phục hồi chức năng</a:t>
            </a:r>
          </a:p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Chăm sóc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vi-VN" sz="2400" dirty="0" smtClean="0">
                <a:cs typeface="Times New Roman" panose="02020603050405020304" pitchFamily="18" charset="0"/>
              </a:rPr>
              <a:t>hô </a:t>
            </a:r>
            <a:r>
              <a:rPr lang="vi-VN" sz="2400" dirty="0">
                <a:cs typeface="Times New Roman" panose="02020603050405020304" pitchFamily="18" charset="0"/>
              </a:rPr>
              <a:t>hấp</a:t>
            </a:r>
          </a:p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Bảo vệ</a:t>
            </a:r>
          </a:p>
          <a:p>
            <a:pPr marL="0" indent="0">
              <a:buNone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 smtClean="0">
                <a:cs typeface="Times New Roman" panose="02020603050405020304" pitchFamily="18" charset="0"/>
              </a:rPr>
              <a:t>vô </a:t>
            </a:r>
            <a:r>
              <a:rPr lang="vi-VN" sz="2400" dirty="0">
                <a:cs typeface="Times New Roman" panose="02020603050405020304" pitchFamily="18" charset="0"/>
              </a:rPr>
              <a:t>trùng</a:t>
            </a:r>
          </a:p>
          <a:p>
            <a:pPr marL="0" indent="0">
              <a:buNone/>
            </a:pPr>
            <a:r>
              <a:rPr lang="vi-VN" sz="2400" dirty="0">
                <a:cs typeface="Times New Roman" panose="02020603050405020304" pitchFamily="18" charset="0"/>
              </a:rPr>
              <a:t>Dòng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vi-VN" sz="2400" dirty="0" smtClean="0">
                <a:cs typeface="Times New Roman" panose="02020603050405020304" pitchFamily="18" charset="0"/>
              </a:rPr>
              <a:t>thải</a:t>
            </a:r>
            <a:endParaRPr lang="en-US" sz="2400" dirty="0">
              <a:cs typeface="Times New Roman" panose="02020603050405020304" pitchFamily="18" charset="0"/>
            </a:endParaRPr>
          </a:p>
        </p:txBody>
      </p:sp>
      <p:sp>
        <p:nvSpPr>
          <p:cNvPr id="4" name="AutoShape 2" descr="mage result for images for movement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79594" y="3194661"/>
            <a:ext cx="1648955" cy="816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271522" y="2068916"/>
            <a:ext cx="1648955" cy="816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205" y="2536720"/>
            <a:ext cx="1648955" cy="803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731169" y="1696107"/>
            <a:ext cx="1651000" cy="800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67488" y="1647054"/>
            <a:ext cx="36776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thí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9977" y="3916122"/>
            <a:ext cx="344556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phẫu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thủ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Content Placeholder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3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76" y="2208397"/>
            <a:ext cx="7051158" cy="3703305"/>
          </a:xfrm>
        </p:spPr>
        <p:txBody>
          <a:bodyPr/>
          <a:lstStyle/>
          <a:p>
            <a:r>
              <a:rPr lang="vi-VN" dirty="0" smtClean="0"/>
              <a:t>Xây dựng bệnh viện và trang thiết bị tốn kém; mục đích là “đúng nhu cầu” và giảm thiểu lãng phí;</a:t>
            </a:r>
          </a:p>
          <a:p>
            <a:r>
              <a:rPr lang="vi-VN" dirty="0" smtClean="0"/>
              <a:t>Các dự án cần phải bền vững về mặt tài chính trong dài hạn: tạo được đủ doanh số để trả nợ;</a:t>
            </a:r>
          </a:p>
          <a:p>
            <a:r>
              <a:rPr lang="vi-VN" dirty="0" smtClean="0"/>
              <a:t>Các nhà tài trợ dự án phải có đủ vốn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038"/>
            <a:ext cx="12192000" cy="116958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vi-VN" sz="4000" b="1" dirty="0" smtClean="0">
                <a:latin typeface="+mn-lt"/>
              </a:rPr>
              <a:t>Tác động tài chính</a:t>
            </a:r>
            <a:endParaRPr lang="en-US" sz="4000" b="1" dirty="0">
              <a:latin typeface="+mn-lt"/>
            </a:endParaRPr>
          </a:p>
        </p:txBody>
      </p:sp>
      <p:pic>
        <p:nvPicPr>
          <p:cNvPr id="1027" name="Picture 3" descr="https://tse1.mm.bing.net/th?id=OIP.TpcukbW-39SnpFCVaiJ8cwEsEF&amp;pid=15.1&amp;P=0&amp;w=300&amp;h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409" y="2208397"/>
            <a:ext cx="2805979" cy="244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tse1.mm.bing.net/th?id=OIP.TpcukbW-39SnpFCVaiJ8cwEsEF&amp;pid=15.1&amp;P=0&amp;w=300&amp;h=300">
            <a:hlinkClick r:id="rId4" invalidUrl="https://images.search.yahoo.com/images/view;_ylt=AwrB8pnusYdZEHoAJ.2JzbkF;_ylu=X3oDMTIzcjZmbDZrBHNlYwNzcgRzbGsDaW1nBG9pZANlYTMzM2ZiMmQyY2EzZDY4MTA1NTJkODBjYWQzYzUzYQRncG9zAzIxBGl0A2Jpbmc-?.origin=&amp;back=https://images.search.yahoo.com/search/images?p=images+of+vietnamese+dong+signs&amp;fr=tightropetb&amp;tab=organic&amp;ri=21&amp;w=1500&amp;h=1309&amp;imgurl=image.shutterstock.com/z/stock-photo-vnd-currency-representing-vietnamese-dong-and-currencies-293431022.jpg&amp;rurl=http://www.shutterstock.com/pic-293431022/stock-photo-vnd-currency-representing-vietnamese-dong-and-currencies.html&amp;size=953.5KB&amp;name=all+&lt;b&gt;images&lt;/b&gt;+all+&lt;b&gt;images&lt;/b&gt;+photos+vectors+illustrations+footage+music+...&amp;p=images+of+vietnamese+dong+signs&amp;oid=ea333fb2d2ca3d6810552d80cad3c53a&amp;fr2=&amp;fr=tightropetb&amp;tt=all+&lt;b&gt;images&lt;/b&gt;+all+&lt;b&gt;images&lt;/b&gt;+photos+vectors+illustrations+footage+music+...&amp;b=0&amp;ni=56&amp;no=21&amp;ts=&amp;tab=organic&amp;sigr=13joe4ot9&amp;sigb=13g6i5ffq&amp;sigi=13b5cfa7b&amp;sigt=12i4s76lf&amp;sign=12i4s76lf&amp;.crumb=XAZGCLalrFe&amp;fr=tightropetb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409" y="2208397"/>
            <a:ext cx="2805979" cy="244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54409" y="4380614"/>
            <a:ext cx="29345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1029" name="Picture 5" descr="https://tse3.mm.bing.net/th?id=OIP.Bnx2hL-Y4smauSbeNDIifgEsDh&amp;pid=15.1&amp;P=0&amp;w=300&amp;h=300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523">
            <a:off x="618298" y="404038"/>
            <a:ext cx="1614540" cy="121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escription: Description: Logo IC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083360"/>
            <a:ext cx="2296774" cy="74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5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5E1866E-14FB-4FF8-99F4-6802063A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040" y="916857"/>
            <a:ext cx="8214610" cy="4766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180" y="5996762"/>
            <a:ext cx="11419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XÁC ĐỊNH 3 VẤN ĐỀ VỀ CƠ SỞ VẬT CHẤT MÀ CÓ ẢNH HƯỞNG ĐẾN 3 YẾU TỐ HIỆU SUẤT CHẤT LƯỢNG VÀ DỊCH VỤ VÀ CÁC GIẢI QUYẾT CỦA TỪNG YẾU TỐ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67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61290"/>
            <a:ext cx="12192000" cy="1104095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vi-VN" dirty="0">
                <a:latin typeface="+mn-lt"/>
                <a:cs typeface="Times New Roman" panose="02020603050405020304" pitchFamily="18" charset="0"/>
              </a:rPr>
              <a:t>Các </a:t>
            </a:r>
            <a:r>
              <a:rPr lang="vi-VN" dirty="0" smtClean="0">
                <a:latin typeface="+mn-lt"/>
                <a:cs typeface="Times New Roman" panose="02020603050405020304" pitchFamily="18" charset="0"/>
              </a:rPr>
              <a:t>điểm chính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64" y="1552518"/>
            <a:ext cx="661482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charset="0"/>
              <a:buChar char="•"/>
            </a:pP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Cài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đặt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GPS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của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bạn</a:t>
            </a:r>
            <a:r>
              <a:rPr lang="en-US" sz="2600" dirty="0" smtClean="0">
                <a:ea typeface="Times New Roman" charset="0"/>
                <a:cs typeface="Times New Roman" charset="0"/>
              </a:rPr>
              <a:t>:  </a:t>
            </a:r>
            <a:r>
              <a:rPr lang="vi-VN" sz="2600" dirty="0">
                <a:ea typeface="Times New Roman" charset="0"/>
                <a:cs typeface="Times New Roman" charset="0"/>
              </a:rPr>
              <a:t>Có hiểu biết rõ ràng về tầm nhìn và mô hình kinh doanh từ </a:t>
            </a:r>
            <a:r>
              <a:rPr lang="vi-VN" sz="2600" dirty="0" smtClean="0">
                <a:ea typeface="Times New Roman" charset="0"/>
                <a:cs typeface="Times New Roman" charset="0"/>
              </a:rPr>
              <a:t>đầu</a:t>
            </a:r>
            <a:endParaRPr lang="en-US" sz="2600" dirty="0" smtClean="0">
              <a:ea typeface="Times New Roman" charset="0"/>
              <a:cs typeface="Times New Roman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vi-VN" sz="2600" b="1" dirty="0">
                <a:ea typeface="Times New Roman" charset="0"/>
                <a:cs typeface="Times New Roman" charset="0"/>
              </a:rPr>
              <a:t>Bắt đầu </a:t>
            </a:r>
            <a:r>
              <a:rPr lang="vi-VN" sz="2600" b="1" dirty="0" smtClean="0">
                <a:ea typeface="Times New Roman" charset="0"/>
                <a:cs typeface="Times New Roman" charset="0"/>
              </a:rPr>
              <a:t>với</a:t>
            </a:r>
            <a:r>
              <a:rPr lang="en-US" sz="2600" b="1" dirty="0" smtClean="0">
                <a:ea typeface="Times New Roman" charset="0"/>
                <a:cs typeface="Times New Roman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cái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cuối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cùng</a:t>
            </a:r>
            <a:r>
              <a:rPr lang="en-US" sz="2600" dirty="0" smtClean="0">
                <a:ea typeface="Times New Roman" charset="0"/>
                <a:cs typeface="Times New Roman" charset="0"/>
              </a:rPr>
              <a:t>: </a:t>
            </a:r>
            <a:r>
              <a:rPr lang="vi-VN" sz="2600" dirty="0">
                <a:ea typeface="Times New Roman" charset="0"/>
                <a:cs typeface="Times New Roman" charset="0"/>
              </a:rPr>
              <a:t>Hiểu rằng các yêu cầu không gian được định hướng bởi kế hoạch hoạt động và thiết kế hệ thống</a:t>
            </a:r>
            <a:r>
              <a:rPr lang="vi-VN" sz="2600" dirty="0" smtClean="0">
                <a:ea typeface="Times New Roman" charset="0"/>
                <a:cs typeface="Times New Roman" charset="0"/>
              </a:rPr>
              <a:t>.</a:t>
            </a:r>
            <a:endParaRPr lang="en-US" sz="2600" dirty="0" smtClean="0">
              <a:ea typeface="Times New Roman" charset="0"/>
              <a:cs typeface="Times New Roman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Dựa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vào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đội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ngũ</a:t>
            </a:r>
            <a:r>
              <a:rPr lang="vi-VN" sz="2600" b="1" dirty="0" smtClean="0">
                <a:ea typeface="Times New Roman" charset="0"/>
                <a:cs typeface="Times New Roman" charset="0"/>
              </a:rPr>
              <a:t> </a:t>
            </a:r>
            <a:r>
              <a:rPr lang="vi-VN" sz="2600" b="1" dirty="0">
                <a:ea typeface="Times New Roman" charset="0"/>
                <a:cs typeface="Times New Roman" charset="0"/>
              </a:rPr>
              <a:t>tích </a:t>
            </a:r>
            <a:r>
              <a:rPr lang="vi-VN" sz="2600" b="1" dirty="0" smtClean="0">
                <a:ea typeface="Times New Roman" charset="0"/>
                <a:cs typeface="Times New Roman" charset="0"/>
              </a:rPr>
              <a:t>hợp</a:t>
            </a:r>
            <a:r>
              <a:rPr lang="en-US" sz="2600" b="1" dirty="0" smtClean="0">
                <a:ea typeface="Times New Roman" charset="0"/>
                <a:cs typeface="Times New Roman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đầy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đủ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ea typeface="Times New Roman" charset="0"/>
                <a:cs typeface="Times New Roman" charset="0"/>
              </a:rPr>
              <a:t>từ</a:t>
            </a:r>
            <a:r>
              <a:rPr lang="vi-VN" sz="2600" dirty="0" smtClean="0">
                <a:ea typeface="Times New Roman" charset="0"/>
                <a:cs typeface="Times New Roman" charset="0"/>
              </a:rPr>
              <a:t> </a:t>
            </a:r>
            <a:r>
              <a:rPr lang="vi-VN" sz="2600" dirty="0">
                <a:ea typeface="Times New Roman" charset="0"/>
                <a:cs typeface="Times New Roman" charset="0"/>
              </a:rPr>
              <a:t>lúc bắt đầu</a:t>
            </a:r>
            <a:r>
              <a:rPr lang="vi-VN" sz="2600" dirty="0" smtClean="0">
                <a:ea typeface="Times New Roman" charset="0"/>
                <a:cs typeface="Times New Roman" charset="0"/>
              </a:rPr>
              <a:t>.</a:t>
            </a:r>
            <a:endParaRPr lang="en-US" sz="2600" dirty="0" smtClean="0">
              <a:ea typeface="Times New Roman" charset="0"/>
              <a:cs typeface="Times New Roman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en-US" sz="2600" dirty="0" smtClean="0">
                <a:ea typeface="Times New Roman" charset="0"/>
                <a:cs typeface="Times New Roman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Luôn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luôn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để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tâm</a:t>
            </a:r>
            <a:r>
              <a:rPr lang="en-US" sz="2600" b="1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đến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tầm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nhìn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và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kế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hoạch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kinh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doanh</a:t>
            </a:r>
            <a:r>
              <a:rPr lang="en-US" sz="2600" dirty="0" smtClean="0"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 typeface="Arial"/>
              <a:buChar char="•"/>
            </a:pPr>
            <a:endParaRPr lang="en-US" sz="2600" dirty="0">
              <a:ea typeface="Times New Roman" charset="0"/>
              <a:cs typeface="Times New Roman" charset="0"/>
            </a:endParaRPr>
          </a:p>
          <a:p>
            <a:pPr algn="just"/>
            <a:endParaRPr lang="en-US" sz="2600" dirty="0">
              <a:ea typeface="Times New Roman" charset="0"/>
              <a:cs typeface="Times New Roman" charset="0"/>
            </a:endParaRPr>
          </a:p>
        </p:txBody>
      </p:sp>
      <p:pic>
        <p:nvPicPr>
          <p:cNvPr id="5" name="Content Placeholder 4" descr="bv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01680" y="2177944"/>
            <a:ext cx="5045691" cy="37955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02573" y="6146291"/>
            <a:ext cx="62768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cs typeface="Times New Roman" panose="02020603050405020304" pitchFamily="18" charset="0"/>
              </a:rPr>
              <a:t>HÌNH THỨC THEO CHỨC NĂNG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pic>
        <p:nvPicPr>
          <p:cNvPr id="9" name="Content Placeholder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" y="6118529"/>
            <a:ext cx="2296774" cy="742742"/>
          </a:xfrm>
          <a:prstGeom prst="rect">
            <a:avLst/>
          </a:prstGeom>
        </p:spPr>
      </p:pic>
      <p:pic>
        <p:nvPicPr>
          <p:cNvPr id="8" name="Picture 7" descr="Description: Description: logo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0" y="6124694"/>
            <a:ext cx="1981200" cy="62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scription: Description: Logo IC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410" y="6174242"/>
            <a:ext cx="778669" cy="6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0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</TotalTime>
  <Words>2577</Words>
  <Application>Microsoft Office PowerPoint</Application>
  <PresentationFormat>Custom</PresentationFormat>
  <Paragraphs>728</Paragraphs>
  <Slides>46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PowerPoint Presentation</vt:lpstr>
      <vt:lpstr>Vai trò của bạn trong chăm sóc người bệnh là gì ?</vt:lpstr>
      <vt:lpstr>HỘP DỤNG CỤ </vt:lpstr>
      <vt:lpstr>Điều gì quan trọng trong việc thiết kế bệnh viện?</vt:lpstr>
      <vt:lpstr>Con đường dẫn tới thành công bắt đầu bằng điểm đến</vt:lpstr>
      <vt:lpstr>CÁCH TIẾP CẬN THIẾT KẾ TÍCH HỢP:   Hình thức theo chức năng </vt:lpstr>
      <vt:lpstr>TẠI SAO NÓ LẠI QUAN TRỌNG:   Tác động đến sự thành công của hoạt động?</vt:lpstr>
      <vt:lpstr>Tại sao điều này lại quan trọng? </vt:lpstr>
      <vt:lpstr>Kế hoạch và thiết kế: Tác động đến hoạt động</vt:lpstr>
      <vt:lpstr>KẾ HOẠCH VÀ THIẾT KẾ: Tác động đến hoạt động</vt:lpstr>
      <vt:lpstr>PowerPoint Presentation</vt:lpstr>
      <vt:lpstr>PowerPoint Presentation</vt:lpstr>
      <vt:lpstr>PowerPoint Presentation</vt:lpstr>
      <vt:lpstr>CASE STUDY:  TỔ CHỨC KHÔNG GIAN  Lên kế hoạch nhân sự theo khoa phòng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TÁC ĐỘNG CỦA HOẠT ĐỘNG LẬP KẾ HOẠCH XÂY PHÒNG MỔ </vt:lpstr>
      <vt:lpstr>VÍ DỤ:  #1  An toàn</vt:lpstr>
      <vt:lpstr>AN TOÀN</vt:lpstr>
      <vt:lpstr>PowerPoint Presentation</vt:lpstr>
      <vt:lpstr>PowerPoint Presentation</vt:lpstr>
      <vt:lpstr>PowerPoint Presentation</vt:lpstr>
      <vt:lpstr>TÁC ĐỘNG CỦA: Các trạm điều dưỡng phi tập trung</vt:lpstr>
      <vt:lpstr>PowerPoint Presentation</vt:lpstr>
      <vt:lpstr>PowerPoint Presentation</vt:lpstr>
      <vt:lpstr>PowerPoint Presentation</vt:lpstr>
      <vt:lpstr>Giảm sự mệt mỏi của điều dưỡng</vt:lpstr>
      <vt:lpstr>PowerPoint Presentation</vt:lpstr>
      <vt:lpstr>PowerPoint Presentation</vt:lpstr>
      <vt:lpstr>PowerPoint Presentation</vt:lpstr>
      <vt:lpstr>Tối ưu hóa thời gian của điều dưỡng</vt:lpstr>
      <vt:lpstr>Điều dưỡng sử dụng thời gian của họ như thế nào? </vt:lpstr>
      <vt:lpstr>Nơi mà các điều dưỡng sử dụng thời gian của họ</vt:lpstr>
      <vt:lpstr>PowerPoint Presentation</vt:lpstr>
      <vt:lpstr>PowerPoint Presentation</vt:lpstr>
      <vt:lpstr>PowerPoint Presentation</vt:lpstr>
      <vt:lpstr>PowerPoint Presentation</vt:lpstr>
      <vt:lpstr>Các bước cơ bản để lập kế hoạch hoạt động để đảm bảo hình thức theo chức năng</vt:lpstr>
      <vt:lpstr>XÁC ĐỊNH HỆ THỐNG HOẠT ĐỘNG :   Sự di chuyển của con người, thông tin, vật liệu</vt:lpstr>
      <vt:lpstr>Tác động tài chính</vt:lpstr>
      <vt:lpstr>PowerPoint Presentation</vt:lpstr>
      <vt:lpstr>Các điểm chính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Marianne Bacani</dc:creator>
  <cp:lastModifiedBy>admin</cp:lastModifiedBy>
  <cp:revision>137</cp:revision>
  <cp:lastPrinted>2017-08-17T08:39:24Z</cp:lastPrinted>
  <dcterms:created xsi:type="dcterms:W3CDTF">2016-06-30T16:43:56Z</dcterms:created>
  <dcterms:modified xsi:type="dcterms:W3CDTF">2017-08-25T06:41:13Z</dcterms:modified>
</cp:coreProperties>
</file>